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506" r:id="rId2"/>
    <p:sldId id="533" r:id="rId3"/>
    <p:sldId id="518" r:id="rId4"/>
    <p:sldId id="519" r:id="rId5"/>
    <p:sldId id="520" r:id="rId6"/>
    <p:sldId id="521" r:id="rId7"/>
    <p:sldId id="467" r:id="rId8"/>
    <p:sldId id="469" r:id="rId9"/>
    <p:sldId id="522" r:id="rId10"/>
    <p:sldId id="523" r:id="rId11"/>
    <p:sldId id="524" r:id="rId12"/>
    <p:sldId id="470" r:id="rId13"/>
    <p:sldId id="527" r:id="rId14"/>
    <p:sldId id="528" r:id="rId15"/>
    <p:sldId id="525" r:id="rId16"/>
    <p:sldId id="526" r:id="rId17"/>
    <p:sldId id="458" r:id="rId18"/>
    <p:sldId id="259" r:id="rId19"/>
    <p:sldId id="487" r:id="rId20"/>
    <p:sldId id="461"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7" autoAdjust="0"/>
    <p:restoredTop sz="94660"/>
  </p:normalViewPr>
  <p:slideViewPr>
    <p:cSldViewPr snapToGrid="0">
      <p:cViewPr varScale="1">
        <p:scale>
          <a:sx n="55" d="100"/>
          <a:sy n="55" d="100"/>
        </p:scale>
        <p:origin x="639" y="3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EC557F-5C8C-15B4-921F-8B63897C839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DB73471-9F0F-7B9E-4F06-DAC2F5D8E48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D84E1B6-8614-072D-50B0-C6C0E0147368}"/>
              </a:ext>
            </a:extLst>
          </p:cNvPr>
          <p:cNvSpPr>
            <a:spLocks noGrp="1"/>
          </p:cNvSpPr>
          <p:nvPr>
            <p:ph type="dt" sz="half" idx="10"/>
          </p:nvPr>
        </p:nvSpPr>
        <p:spPr/>
        <p:txBody>
          <a:bodyPr/>
          <a:lstStyle/>
          <a:p>
            <a:fld id="{8A635BBA-2EE2-481B-A594-54E6EF0CA2E4}" type="datetimeFigureOut">
              <a:rPr lang="en-US" smtClean="0"/>
              <a:t>11/19/2022</a:t>
            </a:fld>
            <a:endParaRPr lang="en-US"/>
          </a:p>
        </p:txBody>
      </p:sp>
      <p:sp>
        <p:nvSpPr>
          <p:cNvPr id="5" name="Footer Placeholder 4">
            <a:extLst>
              <a:ext uri="{FF2B5EF4-FFF2-40B4-BE49-F238E27FC236}">
                <a16:creationId xmlns:a16="http://schemas.microsoft.com/office/drawing/2014/main" id="{061DE1B9-31FB-7AC3-100F-C800785223D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864FB8-06FD-EF19-0EBC-5AF34CF597EE}"/>
              </a:ext>
            </a:extLst>
          </p:cNvPr>
          <p:cNvSpPr>
            <a:spLocks noGrp="1"/>
          </p:cNvSpPr>
          <p:nvPr>
            <p:ph type="sldNum" sz="quarter" idx="12"/>
          </p:nvPr>
        </p:nvSpPr>
        <p:spPr/>
        <p:txBody>
          <a:bodyPr/>
          <a:lstStyle/>
          <a:p>
            <a:fld id="{BFE732FA-D8AF-452E-9961-0F5ECD6FDF7B}" type="slidenum">
              <a:rPr lang="en-US" smtClean="0"/>
              <a:t>‹#›</a:t>
            </a:fld>
            <a:endParaRPr lang="en-US"/>
          </a:p>
        </p:txBody>
      </p:sp>
    </p:spTree>
    <p:extLst>
      <p:ext uri="{BB962C8B-B14F-4D97-AF65-F5344CB8AC3E}">
        <p14:creationId xmlns:p14="http://schemas.microsoft.com/office/powerpoint/2010/main" val="20410436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2B976C-F149-A080-7031-537938E8E6F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E429C82-F956-B02E-64A6-B60C16885A6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2068BD9-23BA-7DA6-C7CF-1C555BDC03E0}"/>
              </a:ext>
            </a:extLst>
          </p:cNvPr>
          <p:cNvSpPr>
            <a:spLocks noGrp="1"/>
          </p:cNvSpPr>
          <p:nvPr>
            <p:ph type="dt" sz="half" idx="10"/>
          </p:nvPr>
        </p:nvSpPr>
        <p:spPr/>
        <p:txBody>
          <a:bodyPr/>
          <a:lstStyle/>
          <a:p>
            <a:fld id="{8A635BBA-2EE2-481B-A594-54E6EF0CA2E4}" type="datetimeFigureOut">
              <a:rPr lang="en-US" smtClean="0"/>
              <a:t>11/19/2022</a:t>
            </a:fld>
            <a:endParaRPr lang="en-US"/>
          </a:p>
        </p:txBody>
      </p:sp>
      <p:sp>
        <p:nvSpPr>
          <p:cNvPr id="5" name="Footer Placeholder 4">
            <a:extLst>
              <a:ext uri="{FF2B5EF4-FFF2-40B4-BE49-F238E27FC236}">
                <a16:creationId xmlns:a16="http://schemas.microsoft.com/office/drawing/2014/main" id="{CCF55585-261E-1E43-EB33-F04EF6BC761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41D7136-3A3B-A0D1-B9BD-29B52005A4FA}"/>
              </a:ext>
            </a:extLst>
          </p:cNvPr>
          <p:cNvSpPr>
            <a:spLocks noGrp="1"/>
          </p:cNvSpPr>
          <p:nvPr>
            <p:ph type="sldNum" sz="quarter" idx="12"/>
          </p:nvPr>
        </p:nvSpPr>
        <p:spPr/>
        <p:txBody>
          <a:bodyPr/>
          <a:lstStyle/>
          <a:p>
            <a:fld id="{BFE732FA-D8AF-452E-9961-0F5ECD6FDF7B}" type="slidenum">
              <a:rPr lang="en-US" smtClean="0"/>
              <a:t>‹#›</a:t>
            </a:fld>
            <a:endParaRPr lang="en-US"/>
          </a:p>
        </p:txBody>
      </p:sp>
    </p:spTree>
    <p:extLst>
      <p:ext uri="{BB962C8B-B14F-4D97-AF65-F5344CB8AC3E}">
        <p14:creationId xmlns:p14="http://schemas.microsoft.com/office/powerpoint/2010/main" val="11282002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31EBB2B-3D1C-D6CC-8B25-A7E76826A08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6D14B3C-32FC-7F0D-E92E-DB1B9777A51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B50CDF2-EEE6-76DE-B931-5D7D7423896A}"/>
              </a:ext>
            </a:extLst>
          </p:cNvPr>
          <p:cNvSpPr>
            <a:spLocks noGrp="1"/>
          </p:cNvSpPr>
          <p:nvPr>
            <p:ph type="dt" sz="half" idx="10"/>
          </p:nvPr>
        </p:nvSpPr>
        <p:spPr/>
        <p:txBody>
          <a:bodyPr/>
          <a:lstStyle/>
          <a:p>
            <a:fld id="{8A635BBA-2EE2-481B-A594-54E6EF0CA2E4}" type="datetimeFigureOut">
              <a:rPr lang="en-US" smtClean="0"/>
              <a:t>11/19/2022</a:t>
            </a:fld>
            <a:endParaRPr lang="en-US"/>
          </a:p>
        </p:txBody>
      </p:sp>
      <p:sp>
        <p:nvSpPr>
          <p:cNvPr id="5" name="Footer Placeholder 4">
            <a:extLst>
              <a:ext uri="{FF2B5EF4-FFF2-40B4-BE49-F238E27FC236}">
                <a16:creationId xmlns:a16="http://schemas.microsoft.com/office/drawing/2014/main" id="{88497CD8-CFC8-D1F8-6468-2C6BF9D966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615536-844F-2331-3CAD-4BBAED3BBB52}"/>
              </a:ext>
            </a:extLst>
          </p:cNvPr>
          <p:cNvSpPr>
            <a:spLocks noGrp="1"/>
          </p:cNvSpPr>
          <p:nvPr>
            <p:ph type="sldNum" sz="quarter" idx="12"/>
          </p:nvPr>
        </p:nvSpPr>
        <p:spPr/>
        <p:txBody>
          <a:bodyPr/>
          <a:lstStyle/>
          <a:p>
            <a:fld id="{BFE732FA-D8AF-452E-9961-0F5ECD6FDF7B}" type="slidenum">
              <a:rPr lang="en-US" smtClean="0"/>
              <a:t>‹#›</a:t>
            </a:fld>
            <a:endParaRPr lang="en-US"/>
          </a:p>
        </p:txBody>
      </p:sp>
    </p:spTree>
    <p:extLst>
      <p:ext uri="{BB962C8B-B14F-4D97-AF65-F5344CB8AC3E}">
        <p14:creationId xmlns:p14="http://schemas.microsoft.com/office/powerpoint/2010/main" val="9067218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C6DF3A-E4A6-C21D-25A8-871908D24C3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F39C9BB-4FEC-2F4E-9F14-25F72878D8C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DDDB83-328C-203C-2B00-FEF5BCB1713C}"/>
              </a:ext>
            </a:extLst>
          </p:cNvPr>
          <p:cNvSpPr>
            <a:spLocks noGrp="1"/>
          </p:cNvSpPr>
          <p:nvPr>
            <p:ph type="dt" sz="half" idx="10"/>
          </p:nvPr>
        </p:nvSpPr>
        <p:spPr/>
        <p:txBody>
          <a:bodyPr/>
          <a:lstStyle/>
          <a:p>
            <a:fld id="{8A635BBA-2EE2-481B-A594-54E6EF0CA2E4}" type="datetimeFigureOut">
              <a:rPr lang="en-US" smtClean="0"/>
              <a:t>11/19/2022</a:t>
            </a:fld>
            <a:endParaRPr lang="en-US"/>
          </a:p>
        </p:txBody>
      </p:sp>
      <p:sp>
        <p:nvSpPr>
          <p:cNvPr id="5" name="Footer Placeholder 4">
            <a:extLst>
              <a:ext uri="{FF2B5EF4-FFF2-40B4-BE49-F238E27FC236}">
                <a16:creationId xmlns:a16="http://schemas.microsoft.com/office/drawing/2014/main" id="{D052E187-DA0A-3BAB-2769-252AAD20B77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7EC975D-DF94-7E46-F5EE-1B4040F4A347}"/>
              </a:ext>
            </a:extLst>
          </p:cNvPr>
          <p:cNvSpPr>
            <a:spLocks noGrp="1"/>
          </p:cNvSpPr>
          <p:nvPr>
            <p:ph type="sldNum" sz="quarter" idx="12"/>
          </p:nvPr>
        </p:nvSpPr>
        <p:spPr/>
        <p:txBody>
          <a:bodyPr/>
          <a:lstStyle/>
          <a:p>
            <a:fld id="{BFE732FA-D8AF-452E-9961-0F5ECD6FDF7B}" type="slidenum">
              <a:rPr lang="en-US" smtClean="0"/>
              <a:t>‹#›</a:t>
            </a:fld>
            <a:endParaRPr lang="en-US"/>
          </a:p>
        </p:txBody>
      </p:sp>
    </p:spTree>
    <p:extLst>
      <p:ext uri="{BB962C8B-B14F-4D97-AF65-F5344CB8AC3E}">
        <p14:creationId xmlns:p14="http://schemas.microsoft.com/office/powerpoint/2010/main" val="9597043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4E3196-66B7-ED48-BD21-052FE988A5D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AD4BCDD-79B8-9D5A-CA6C-AC304592288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7CF5E97-EBC6-5173-90EB-33F6F314189F}"/>
              </a:ext>
            </a:extLst>
          </p:cNvPr>
          <p:cNvSpPr>
            <a:spLocks noGrp="1"/>
          </p:cNvSpPr>
          <p:nvPr>
            <p:ph type="dt" sz="half" idx="10"/>
          </p:nvPr>
        </p:nvSpPr>
        <p:spPr/>
        <p:txBody>
          <a:bodyPr/>
          <a:lstStyle/>
          <a:p>
            <a:fld id="{8A635BBA-2EE2-481B-A594-54E6EF0CA2E4}" type="datetimeFigureOut">
              <a:rPr lang="en-US" smtClean="0"/>
              <a:t>11/19/2022</a:t>
            </a:fld>
            <a:endParaRPr lang="en-US"/>
          </a:p>
        </p:txBody>
      </p:sp>
      <p:sp>
        <p:nvSpPr>
          <p:cNvPr id="5" name="Footer Placeholder 4">
            <a:extLst>
              <a:ext uri="{FF2B5EF4-FFF2-40B4-BE49-F238E27FC236}">
                <a16:creationId xmlns:a16="http://schemas.microsoft.com/office/drawing/2014/main" id="{B8A6FB43-F187-9627-A52A-3D44164A166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6A689D1-C15F-0D1B-3845-B57F363BFC0F}"/>
              </a:ext>
            </a:extLst>
          </p:cNvPr>
          <p:cNvSpPr>
            <a:spLocks noGrp="1"/>
          </p:cNvSpPr>
          <p:nvPr>
            <p:ph type="sldNum" sz="quarter" idx="12"/>
          </p:nvPr>
        </p:nvSpPr>
        <p:spPr/>
        <p:txBody>
          <a:bodyPr/>
          <a:lstStyle/>
          <a:p>
            <a:fld id="{BFE732FA-D8AF-452E-9961-0F5ECD6FDF7B}" type="slidenum">
              <a:rPr lang="en-US" smtClean="0"/>
              <a:t>‹#›</a:t>
            </a:fld>
            <a:endParaRPr lang="en-US"/>
          </a:p>
        </p:txBody>
      </p:sp>
    </p:spTree>
    <p:extLst>
      <p:ext uri="{BB962C8B-B14F-4D97-AF65-F5344CB8AC3E}">
        <p14:creationId xmlns:p14="http://schemas.microsoft.com/office/powerpoint/2010/main" val="21963660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274B66-1F26-10B4-06BB-0EAC85E688B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CFF1336-F550-7E71-A95B-84B31B18A9A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4F01034-8BAB-A46A-1A9A-55B4AE001F4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9F4704C-2414-2977-8E44-977B71EC7652}"/>
              </a:ext>
            </a:extLst>
          </p:cNvPr>
          <p:cNvSpPr>
            <a:spLocks noGrp="1"/>
          </p:cNvSpPr>
          <p:nvPr>
            <p:ph type="dt" sz="half" idx="10"/>
          </p:nvPr>
        </p:nvSpPr>
        <p:spPr/>
        <p:txBody>
          <a:bodyPr/>
          <a:lstStyle/>
          <a:p>
            <a:fld id="{8A635BBA-2EE2-481B-A594-54E6EF0CA2E4}" type="datetimeFigureOut">
              <a:rPr lang="en-US" smtClean="0"/>
              <a:t>11/19/2022</a:t>
            </a:fld>
            <a:endParaRPr lang="en-US"/>
          </a:p>
        </p:txBody>
      </p:sp>
      <p:sp>
        <p:nvSpPr>
          <p:cNvPr id="6" name="Footer Placeholder 5">
            <a:extLst>
              <a:ext uri="{FF2B5EF4-FFF2-40B4-BE49-F238E27FC236}">
                <a16:creationId xmlns:a16="http://schemas.microsoft.com/office/drawing/2014/main" id="{E7CCDB97-8AC1-70B6-8752-D2F7DCD9F5E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CDAFF49-3568-414D-9891-CE0F055E7C68}"/>
              </a:ext>
            </a:extLst>
          </p:cNvPr>
          <p:cNvSpPr>
            <a:spLocks noGrp="1"/>
          </p:cNvSpPr>
          <p:nvPr>
            <p:ph type="sldNum" sz="quarter" idx="12"/>
          </p:nvPr>
        </p:nvSpPr>
        <p:spPr/>
        <p:txBody>
          <a:bodyPr/>
          <a:lstStyle/>
          <a:p>
            <a:fld id="{BFE732FA-D8AF-452E-9961-0F5ECD6FDF7B}" type="slidenum">
              <a:rPr lang="en-US" smtClean="0"/>
              <a:t>‹#›</a:t>
            </a:fld>
            <a:endParaRPr lang="en-US"/>
          </a:p>
        </p:txBody>
      </p:sp>
    </p:spTree>
    <p:extLst>
      <p:ext uri="{BB962C8B-B14F-4D97-AF65-F5344CB8AC3E}">
        <p14:creationId xmlns:p14="http://schemas.microsoft.com/office/powerpoint/2010/main" val="36038822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85BC25-0BAC-03EF-3F77-C50B55D5646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889D560-0780-B1F1-0423-545C4BD7093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36EA6A9-1A4E-0DFF-94BD-123F8C7DE16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40B0057-EDF5-E309-06DD-1E898CDE72D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FC68D01-9EE5-73F1-4308-5455CB41370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C3E699E-5ACE-4EA9-55F0-7682CCC83ED2}"/>
              </a:ext>
            </a:extLst>
          </p:cNvPr>
          <p:cNvSpPr>
            <a:spLocks noGrp="1"/>
          </p:cNvSpPr>
          <p:nvPr>
            <p:ph type="dt" sz="half" idx="10"/>
          </p:nvPr>
        </p:nvSpPr>
        <p:spPr/>
        <p:txBody>
          <a:bodyPr/>
          <a:lstStyle/>
          <a:p>
            <a:fld id="{8A635BBA-2EE2-481B-A594-54E6EF0CA2E4}" type="datetimeFigureOut">
              <a:rPr lang="en-US" smtClean="0"/>
              <a:t>11/19/2022</a:t>
            </a:fld>
            <a:endParaRPr lang="en-US"/>
          </a:p>
        </p:txBody>
      </p:sp>
      <p:sp>
        <p:nvSpPr>
          <p:cNvPr id="8" name="Footer Placeholder 7">
            <a:extLst>
              <a:ext uri="{FF2B5EF4-FFF2-40B4-BE49-F238E27FC236}">
                <a16:creationId xmlns:a16="http://schemas.microsoft.com/office/drawing/2014/main" id="{C15175B9-3967-E4DD-6E04-8BBA4BAA5BC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2689D66-E171-F7D0-627B-8BD8CD289CBA}"/>
              </a:ext>
            </a:extLst>
          </p:cNvPr>
          <p:cNvSpPr>
            <a:spLocks noGrp="1"/>
          </p:cNvSpPr>
          <p:nvPr>
            <p:ph type="sldNum" sz="quarter" idx="12"/>
          </p:nvPr>
        </p:nvSpPr>
        <p:spPr/>
        <p:txBody>
          <a:bodyPr/>
          <a:lstStyle/>
          <a:p>
            <a:fld id="{BFE732FA-D8AF-452E-9961-0F5ECD6FDF7B}" type="slidenum">
              <a:rPr lang="en-US" smtClean="0"/>
              <a:t>‹#›</a:t>
            </a:fld>
            <a:endParaRPr lang="en-US"/>
          </a:p>
        </p:txBody>
      </p:sp>
    </p:spTree>
    <p:extLst>
      <p:ext uri="{BB962C8B-B14F-4D97-AF65-F5344CB8AC3E}">
        <p14:creationId xmlns:p14="http://schemas.microsoft.com/office/powerpoint/2010/main" val="5591266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B4146D-C4F9-DD0F-8987-AB5854AF268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B98D385-D9E2-F8B2-CD99-D4FDC24AE1F9}"/>
              </a:ext>
            </a:extLst>
          </p:cNvPr>
          <p:cNvSpPr>
            <a:spLocks noGrp="1"/>
          </p:cNvSpPr>
          <p:nvPr>
            <p:ph type="dt" sz="half" idx="10"/>
          </p:nvPr>
        </p:nvSpPr>
        <p:spPr/>
        <p:txBody>
          <a:bodyPr/>
          <a:lstStyle/>
          <a:p>
            <a:fld id="{8A635BBA-2EE2-481B-A594-54E6EF0CA2E4}" type="datetimeFigureOut">
              <a:rPr lang="en-US" smtClean="0"/>
              <a:t>11/19/2022</a:t>
            </a:fld>
            <a:endParaRPr lang="en-US"/>
          </a:p>
        </p:txBody>
      </p:sp>
      <p:sp>
        <p:nvSpPr>
          <p:cNvPr id="4" name="Footer Placeholder 3">
            <a:extLst>
              <a:ext uri="{FF2B5EF4-FFF2-40B4-BE49-F238E27FC236}">
                <a16:creationId xmlns:a16="http://schemas.microsoft.com/office/drawing/2014/main" id="{678D016C-D464-1F79-939A-8795684266E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57DB179-417B-71D4-23F5-90FA13426200}"/>
              </a:ext>
            </a:extLst>
          </p:cNvPr>
          <p:cNvSpPr>
            <a:spLocks noGrp="1"/>
          </p:cNvSpPr>
          <p:nvPr>
            <p:ph type="sldNum" sz="quarter" idx="12"/>
          </p:nvPr>
        </p:nvSpPr>
        <p:spPr/>
        <p:txBody>
          <a:bodyPr/>
          <a:lstStyle/>
          <a:p>
            <a:fld id="{BFE732FA-D8AF-452E-9961-0F5ECD6FDF7B}" type="slidenum">
              <a:rPr lang="en-US" smtClean="0"/>
              <a:t>‹#›</a:t>
            </a:fld>
            <a:endParaRPr lang="en-US"/>
          </a:p>
        </p:txBody>
      </p:sp>
    </p:spTree>
    <p:extLst>
      <p:ext uri="{BB962C8B-B14F-4D97-AF65-F5344CB8AC3E}">
        <p14:creationId xmlns:p14="http://schemas.microsoft.com/office/powerpoint/2010/main" val="35717041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44B9392-6EA3-70B8-0932-E6D32EA3690C}"/>
              </a:ext>
            </a:extLst>
          </p:cNvPr>
          <p:cNvSpPr>
            <a:spLocks noGrp="1"/>
          </p:cNvSpPr>
          <p:nvPr>
            <p:ph type="dt" sz="half" idx="10"/>
          </p:nvPr>
        </p:nvSpPr>
        <p:spPr/>
        <p:txBody>
          <a:bodyPr/>
          <a:lstStyle/>
          <a:p>
            <a:fld id="{8A635BBA-2EE2-481B-A594-54E6EF0CA2E4}" type="datetimeFigureOut">
              <a:rPr lang="en-US" smtClean="0"/>
              <a:t>11/19/2022</a:t>
            </a:fld>
            <a:endParaRPr lang="en-US"/>
          </a:p>
        </p:txBody>
      </p:sp>
      <p:sp>
        <p:nvSpPr>
          <p:cNvPr id="3" name="Footer Placeholder 2">
            <a:extLst>
              <a:ext uri="{FF2B5EF4-FFF2-40B4-BE49-F238E27FC236}">
                <a16:creationId xmlns:a16="http://schemas.microsoft.com/office/drawing/2014/main" id="{3119543F-2461-44BA-68D5-F65AA34FD15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519AB09-F8D4-A07B-5016-B6482A89BDD0}"/>
              </a:ext>
            </a:extLst>
          </p:cNvPr>
          <p:cNvSpPr>
            <a:spLocks noGrp="1"/>
          </p:cNvSpPr>
          <p:nvPr>
            <p:ph type="sldNum" sz="quarter" idx="12"/>
          </p:nvPr>
        </p:nvSpPr>
        <p:spPr/>
        <p:txBody>
          <a:bodyPr/>
          <a:lstStyle/>
          <a:p>
            <a:fld id="{BFE732FA-D8AF-452E-9961-0F5ECD6FDF7B}" type="slidenum">
              <a:rPr lang="en-US" smtClean="0"/>
              <a:t>‹#›</a:t>
            </a:fld>
            <a:endParaRPr lang="en-US"/>
          </a:p>
        </p:txBody>
      </p:sp>
    </p:spTree>
    <p:extLst>
      <p:ext uri="{BB962C8B-B14F-4D97-AF65-F5344CB8AC3E}">
        <p14:creationId xmlns:p14="http://schemas.microsoft.com/office/powerpoint/2010/main" val="22050100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7E876-A9FD-0BCF-915C-4FD5B71EAF4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3BDE151-29A6-A94D-903A-B097984C889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21C6AC9-5039-B12F-4164-6C12A3F72C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7BA41DC-6DC7-EEA8-2D6A-DEA81C21FEA8}"/>
              </a:ext>
            </a:extLst>
          </p:cNvPr>
          <p:cNvSpPr>
            <a:spLocks noGrp="1"/>
          </p:cNvSpPr>
          <p:nvPr>
            <p:ph type="dt" sz="half" idx="10"/>
          </p:nvPr>
        </p:nvSpPr>
        <p:spPr/>
        <p:txBody>
          <a:bodyPr/>
          <a:lstStyle/>
          <a:p>
            <a:fld id="{8A635BBA-2EE2-481B-A594-54E6EF0CA2E4}" type="datetimeFigureOut">
              <a:rPr lang="en-US" smtClean="0"/>
              <a:t>11/19/2022</a:t>
            </a:fld>
            <a:endParaRPr lang="en-US"/>
          </a:p>
        </p:txBody>
      </p:sp>
      <p:sp>
        <p:nvSpPr>
          <p:cNvPr id="6" name="Footer Placeholder 5">
            <a:extLst>
              <a:ext uri="{FF2B5EF4-FFF2-40B4-BE49-F238E27FC236}">
                <a16:creationId xmlns:a16="http://schemas.microsoft.com/office/drawing/2014/main" id="{A0076EB2-81A9-3257-3939-3CDFCEFA711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A2EA80C-5DDB-D640-E7F0-A16756E013EC}"/>
              </a:ext>
            </a:extLst>
          </p:cNvPr>
          <p:cNvSpPr>
            <a:spLocks noGrp="1"/>
          </p:cNvSpPr>
          <p:nvPr>
            <p:ph type="sldNum" sz="quarter" idx="12"/>
          </p:nvPr>
        </p:nvSpPr>
        <p:spPr/>
        <p:txBody>
          <a:bodyPr/>
          <a:lstStyle/>
          <a:p>
            <a:fld id="{BFE732FA-D8AF-452E-9961-0F5ECD6FDF7B}" type="slidenum">
              <a:rPr lang="en-US" smtClean="0"/>
              <a:t>‹#›</a:t>
            </a:fld>
            <a:endParaRPr lang="en-US"/>
          </a:p>
        </p:txBody>
      </p:sp>
    </p:spTree>
    <p:extLst>
      <p:ext uri="{BB962C8B-B14F-4D97-AF65-F5344CB8AC3E}">
        <p14:creationId xmlns:p14="http://schemas.microsoft.com/office/powerpoint/2010/main" val="36145180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3A5442-34E9-3538-26BB-F3F53B7AE08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46EAD49-73DE-27F6-79A7-C85DA1C46BF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1147EF4-EDA7-4319-D2ED-49C662C0D9C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70EB4FF-5EBA-4513-0A3C-5F4BD35B8341}"/>
              </a:ext>
            </a:extLst>
          </p:cNvPr>
          <p:cNvSpPr>
            <a:spLocks noGrp="1"/>
          </p:cNvSpPr>
          <p:nvPr>
            <p:ph type="dt" sz="half" idx="10"/>
          </p:nvPr>
        </p:nvSpPr>
        <p:spPr/>
        <p:txBody>
          <a:bodyPr/>
          <a:lstStyle/>
          <a:p>
            <a:fld id="{8A635BBA-2EE2-481B-A594-54E6EF0CA2E4}" type="datetimeFigureOut">
              <a:rPr lang="en-US" smtClean="0"/>
              <a:t>11/19/2022</a:t>
            </a:fld>
            <a:endParaRPr lang="en-US"/>
          </a:p>
        </p:txBody>
      </p:sp>
      <p:sp>
        <p:nvSpPr>
          <p:cNvPr id="6" name="Footer Placeholder 5">
            <a:extLst>
              <a:ext uri="{FF2B5EF4-FFF2-40B4-BE49-F238E27FC236}">
                <a16:creationId xmlns:a16="http://schemas.microsoft.com/office/drawing/2014/main" id="{1431AAEA-CB43-8F3E-1890-F3B8DC5E217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216F4E8-FCA9-50A0-B3CF-C229CB31845E}"/>
              </a:ext>
            </a:extLst>
          </p:cNvPr>
          <p:cNvSpPr>
            <a:spLocks noGrp="1"/>
          </p:cNvSpPr>
          <p:nvPr>
            <p:ph type="sldNum" sz="quarter" idx="12"/>
          </p:nvPr>
        </p:nvSpPr>
        <p:spPr/>
        <p:txBody>
          <a:bodyPr/>
          <a:lstStyle/>
          <a:p>
            <a:fld id="{BFE732FA-D8AF-452E-9961-0F5ECD6FDF7B}" type="slidenum">
              <a:rPr lang="en-US" smtClean="0"/>
              <a:t>‹#›</a:t>
            </a:fld>
            <a:endParaRPr lang="en-US"/>
          </a:p>
        </p:txBody>
      </p:sp>
    </p:spTree>
    <p:extLst>
      <p:ext uri="{BB962C8B-B14F-4D97-AF65-F5344CB8AC3E}">
        <p14:creationId xmlns:p14="http://schemas.microsoft.com/office/powerpoint/2010/main" val="12034988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67878D-AFBA-8674-2069-026F39C7EAF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842D5E2-87A8-B4BB-A258-E35951CAD3E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3306C28-66A7-1CCD-9274-8A4411A2E2C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A635BBA-2EE2-481B-A594-54E6EF0CA2E4}" type="datetimeFigureOut">
              <a:rPr lang="en-US" smtClean="0"/>
              <a:t>11/19/2022</a:t>
            </a:fld>
            <a:endParaRPr lang="en-US"/>
          </a:p>
        </p:txBody>
      </p:sp>
      <p:sp>
        <p:nvSpPr>
          <p:cNvPr id="5" name="Footer Placeholder 4">
            <a:extLst>
              <a:ext uri="{FF2B5EF4-FFF2-40B4-BE49-F238E27FC236}">
                <a16:creationId xmlns:a16="http://schemas.microsoft.com/office/drawing/2014/main" id="{6DAB2D79-4292-EAA8-7463-8F478ED3AD9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FC1601C-E5E6-0AD6-251C-4B97D442E19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FE732FA-D8AF-452E-9961-0F5ECD6FDF7B}" type="slidenum">
              <a:rPr lang="en-US" smtClean="0"/>
              <a:t>‹#›</a:t>
            </a:fld>
            <a:endParaRPr lang="en-US"/>
          </a:p>
        </p:txBody>
      </p:sp>
    </p:spTree>
    <p:extLst>
      <p:ext uri="{BB962C8B-B14F-4D97-AF65-F5344CB8AC3E}">
        <p14:creationId xmlns:p14="http://schemas.microsoft.com/office/powerpoint/2010/main" val="104216745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s>
</file>

<file path=ppt/slides/_rels/slide12.xml.rels><?xml version="1.0" encoding="UTF-8" standalone="yes"?>
<Relationships xmlns="http://schemas.openxmlformats.org/package/2006/relationships"><Relationship Id="rId8" Type="http://schemas.openxmlformats.org/officeDocument/2006/relationships/image" Target="../media/image134.png"/><Relationship Id="rId3" Type="http://schemas.openxmlformats.org/officeDocument/2006/relationships/image" Target="../media/image80.png"/><Relationship Id="rId7" Type="http://schemas.openxmlformats.org/officeDocument/2006/relationships/image" Target="../media/image1210.png"/><Relationship Id="rId2" Type="http://schemas.openxmlformats.org/officeDocument/2006/relationships/image" Target="../media/image70.png"/><Relationship Id="rId1" Type="http://schemas.openxmlformats.org/officeDocument/2006/relationships/slideLayout" Target="../slideLayouts/slideLayout7.xml"/><Relationship Id="rId6" Type="http://schemas.openxmlformats.org/officeDocument/2006/relationships/image" Target="../media/image112.png"/><Relationship Id="rId5" Type="http://schemas.openxmlformats.org/officeDocument/2006/relationships/image" Target="../media/image100.png"/><Relationship Id="rId10" Type="http://schemas.openxmlformats.org/officeDocument/2006/relationships/image" Target="../media/image18.png"/><Relationship Id="rId4" Type="http://schemas.openxmlformats.org/officeDocument/2006/relationships/image" Target="../media/image90.png"/><Relationship Id="rId9"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511.png"/><Relationship Id="rId2" Type="http://schemas.openxmlformats.org/officeDocument/2006/relationships/image" Target="../media/image500.png"/><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530.png"/><Relationship Id="rId4" Type="http://schemas.openxmlformats.org/officeDocument/2006/relationships/image" Target="../media/image520.png"/></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image" Target="../media/image29.png"/><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32.png"/><Relationship Id="rId4" Type="http://schemas.openxmlformats.org/officeDocument/2006/relationships/image" Target="../media/image31.png"/></Relationships>
</file>

<file path=ppt/slides/_rels/slide19.xml.rels><?xml version="1.0" encoding="UTF-8" standalone="yes"?>
<Relationships xmlns="http://schemas.openxmlformats.org/package/2006/relationships"><Relationship Id="rId3" Type="http://schemas.openxmlformats.org/officeDocument/2006/relationships/image" Target="../media/image691.png"/><Relationship Id="rId7" Type="http://schemas.openxmlformats.org/officeDocument/2006/relationships/image" Target="../media/image730.png"/><Relationship Id="rId2" Type="http://schemas.openxmlformats.org/officeDocument/2006/relationships/image" Target="../media/image681.png"/><Relationship Id="rId1" Type="http://schemas.openxmlformats.org/officeDocument/2006/relationships/slideLayout" Target="../slideLayouts/slideLayout7.xml"/><Relationship Id="rId6" Type="http://schemas.openxmlformats.org/officeDocument/2006/relationships/image" Target="../media/image720.png"/><Relationship Id="rId5" Type="http://schemas.openxmlformats.org/officeDocument/2006/relationships/image" Target="../media/image712.png"/><Relationship Id="rId4" Type="http://schemas.openxmlformats.org/officeDocument/2006/relationships/image" Target="../media/image70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570.png"/><Relationship Id="rId2" Type="http://schemas.openxmlformats.org/officeDocument/2006/relationships/image" Target="../media/image741.png"/><Relationship Id="rId1" Type="http://schemas.openxmlformats.org/officeDocument/2006/relationships/slideLayout" Target="../slideLayouts/slideLayout7.xml"/><Relationship Id="rId5" Type="http://schemas.openxmlformats.org/officeDocument/2006/relationships/image" Target="../media/image29.gif"/><Relationship Id="rId4" Type="http://schemas.openxmlformats.org/officeDocument/2006/relationships/image" Target="../media/image580.png"/></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11.png"/><Relationship Id="rId1" Type="http://schemas.openxmlformats.org/officeDocument/2006/relationships/slideLayout" Target="../slideLayouts/slideLayout7.xml"/><Relationship Id="rId5" Type="http://schemas.openxmlformats.org/officeDocument/2006/relationships/image" Target="../media/image410.png"/><Relationship Id="rId4" Type="http://schemas.openxmlformats.org/officeDocument/2006/relationships/image" Target="../media/image36.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10.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AE97A1B-7A67-8F53-7EE1-AEBCDC9FBC25}"/>
              </a:ext>
            </a:extLst>
          </p:cNvPr>
          <p:cNvSpPr txBox="1"/>
          <p:nvPr/>
        </p:nvSpPr>
        <p:spPr>
          <a:xfrm>
            <a:off x="155663" y="175067"/>
            <a:ext cx="11951854" cy="769441"/>
          </a:xfrm>
          <a:prstGeom prst="rect">
            <a:avLst/>
          </a:prstGeom>
          <a:noFill/>
        </p:spPr>
        <p:txBody>
          <a:bodyPr wrap="square">
            <a:spAutoFit/>
          </a:bodyPr>
          <a:lstStyle/>
          <a:p>
            <a:r>
              <a:rPr lang="en-US" sz="4400" b="1" dirty="0">
                <a:latin typeface="Arial" panose="020B0604020202020204" pitchFamily="34" charset="0"/>
                <a:cs typeface="Arial" panose="020B0604020202020204" pitchFamily="34" charset="0"/>
              </a:rPr>
              <a:t>Manifold Learning and Artificial Intelligence</a:t>
            </a:r>
            <a:endParaRPr lang="en-US" sz="4400"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3964A525-0549-83A5-4648-2F915C9F6E1F}"/>
              </a:ext>
            </a:extLst>
          </p:cNvPr>
          <p:cNvSpPr txBox="1"/>
          <p:nvPr/>
        </p:nvSpPr>
        <p:spPr>
          <a:xfrm>
            <a:off x="39757" y="769107"/>
            <a:ext cx="11508509" cy="2123658"/>
          </a:xfrm>
          <a:prstGeom prst="rect">
            <a:avLst/>
          </a:prstGeom>
          <a:noFill/>
        </p:spPr>
        <p:txBody>
          <a:bodyPr wrap="square" rtlCol="0">
            <a:spAutoFit/>
          </a:bodyPr>
          <a:lstStyle/>
          <a:p>
            <a:pPr algn="ctr"/>
            <a:r>
              <a:rPr lang="en-US" sz="4400" b="1" dirty="0">
                <a:latin typeface="Arial" panose="020B0604020202020204" pitchFamily="34" charset="0"/>
                <a:cs typeface="Arial" panose="020B0604020202020204" pitchFamily="34" charset="0"/>
              </a:rPr>
              <a:t>Lecture 4</a:t>
            </a:r>
          </a:p>
          <a:p>
            <a:pPr algn="ctr"/>
            <a:r>
              <a:rPr lang="en-US" sz="4400" b="1" dirty="0">
                <a:solidFill>
                  <a:srgbClr val="FF0000"/>
                </a:solidFill>
                <a:latin typeface="Arial" panose="020B0604020202020204" pitchFamily="34" charset="0"/>
                <a:cs typeface="Arial" panose="020B0604020202020204" pitchFamily="34" charset="0"/>
              </a:rPr>
              <a:t>Generative AI (2)</a:t>
            </a:r>
          </a:p>
          <a:p>
            <a:pPr algn="ctr"/>
            <a:r>
              <a:rPr lang="en-US" sz="4400" b="1" dirty="0">
                <a:solidFill>
                  <a:srgbClr val="FF0000"/>
                </a:solidFill>
                <a:latin typeface="Arial" panose="020B0604020202020204" pitchFamily="34" charset="0"/>
                <a:cs typeface="Arial" panose="020B0604020202020204" pitchFamily="34" charset="0"/>
              </a:rPr>
              <a:t>Denoising Diffusion Probabilistic Models</a:t>
            </a:r>
          </a:p>
        </p:txBody>
      </p:sp>
      <p:sp>
        <p:nvSpPr>
          <p:cNvPr id="7" name="TextBox 6">
            <a:extLst>
              <a:ext uri="{FF2B5EF4-FFF2-40B4-BE49-F238E27FC236}">
                <a16:creationId xmlns:a16="http://schemas.microsoft.com/office/drawing/2014/main" id="{59D40745-3B1B-0A8B-3C74-1330F1040269}"/>
              </a:ext>
            </a:extLst>
          </p:cNvPr>
          <p:cNvSpPr txBox="1"/>
          <p:nvPr/>
        </p:nvSpPr>
        <p:spPr>
          <a:xfrm>
            <a:off x="481156" y="3380934"/>
            <a:ext cx="12228945" cy="1420325"/>
          </a:xfrm>
          <a:prstGeom prst="rect">
            <a:avLst/>
          </a:prstGeom>
          <a:noFill/>
        </p:spPr>
        <p:txBody>
          <a:bodyPr wrap="square">
            <a:spAutoFit/>
          </a:bodyPr>
          <a:lstStyle/>
          <a:p>
            <a:r>
              <a:rPr lang="en-US" sz="2400" dirty="0">
                <a:latin typeface="Arial" panose="020B0604020202020204" pitchFamily="34" charset="0"/>
                <a:cs typeface="Arial" panose="020B0604020202020204" pitchFamily="34" charset="0"/>
              </a:rPr>
              <a:t>                                          Meeting ID: 933 1613 9423</a:t>
            </a:r>
          </a:p>
          <a:p>
            <a:pPr>
              <a:lnSpc>
                <a:spcPct val="150000"/>
              </a:lnSpc>
            </a:pPr>
            <a:r>
              <a:rPr lang="en-US" sz="2400" dirty="0">
                <a:latin typeface="Arial" panose="020B0604020202020204" pitchFamily="34" charset="0"/>
                <a:cs typeface="Arial" panose="020B0604020202020204" pitchFamily="34" charset="0"/>
              </a:rPr>
              <a:t>                                          Passcode: 416262</a:t>
            </a:r>
          </a:p>
          <a:p>
            <a:pPr>
              <a:lnSpc>
                <a:spcPct val="150000"/>
              </a:lnSpc>
            </a:pPr>
            <a:r>
              <a:rPr lang="en-US" sz="2000" dirty="0">
                <a:latin typeface="Arial" panose="020B0604020202020204" pitchFamily="34" charset="0"/>
                <a:cs typeface="Arial" panose="020B0604020202020204" pitchFamily="34" charset="0"/>
              </a:rPr>
              <a:t>https://uwmadison.zoom.us/j/93316139423?pwd=Q0NVWFYvRFg5RmxCNkwxMmYrbW41dz09</a:t>
            </a:r>
          </a:p>
        </p:txBody>
      </p:sp>
      <p:sp>
        <p:nvSpPr>
          <p:cNvPr id="8" name="TextBox 7">
            <a:extLst>
              <a:ext uri="{FF2B5EF4-FFF2-40B4-BE49-F238E27FC236}">
                <a16:creationId xmlns:a16="http://schemas.microsoft.com/office/drawing/2014/main" id="{1B520A1B-6EF7-F932-53E8-737EB364C100}"/>
              </a:ext>
            </a:extLst>
          </p:cNvPr>
          <p:cNvSpPr txBox="1"/>
          <p:nvPr/>
        </p:nvSpPr>
        <p:spPr>
          <a:xfrm>
            <a:off x="4223326" y="4940987"/>
            <a:ext cx="6779491" cy="461665"/>
          </a:xfrm>
          <a:prstGeom prst="rect">
            <a:avLst/>
          </a:prstGeom>
          <a:noFill/>
        </p:spPr>
        <p:txBody>
          <a:bodyPr wrap="square" rtlCol="0">
            <a:spAutoFit/>
          </a:bodyPr>
          <a:lstStyle/>
          <a:p>
            <a:r>
              <a:rPr lang="en-US" sz="2400" dirty="0" err="1">
                <a:latin typeface="Arial" panose="020B0604020202020204" pitchFamily="34" charset="0"/>
                <a:cs typeface="Arial" panose="020B0604020202020204" pitchFamily="34" charset="0"/>
              </a:rPr>
              <a:t>momiao</a:t>
            </a:r>
            <a:r>
              <a:rPr lang="en-US" sz="2400" dirty="0">
                <a:latin typeface="Arial" panose="020B0604020202020204" pitchFamily="34" charset="0"/>
                <a:cs typeface="Arial" panose="020B0604020202020204" pitchFamily="34" charset="0"/>
              </a:rPr>
              <a:t>. xiong@gmail.com</a:t>
            </a:r>
          </a:p>
        </p:txBody>
      </p:sp>
      <p:sp>
        <p:nvSpPr>
          <p:cNvPr id="9" name="TextBox 8">
            <a:extLst>
              <a:ext uri="{FF2B5EF4-FFF2-40B4-BE49-F238E27FC236}">
                <a16:creationId xmlns:a16="http://schemas.microsoft.com/office/drawing/2014/main" id="{FF3D3018-20C0-D873-BEC1-4865A97D3BF2}"/>
              </a:ext>
            </a:extLst>
          </p:cNvPr>
          <p:cNvSpPr txBox="1"/>
          <p:nvPr/>
        </p:nvSpPr>
        <p:spPr>
          <a:xfrm>
            <a:off x="4297870" y="5590062"/>
            <a:ext cx="5440218" cy="461665"/>
          </a:xfrm>
          <a:prstGeom prst="rect">
            <a:avLst/>
          </a:prstGeom>
          <a:noFill/>
        </p:spPr>
        <p:txBody>
          <a:bodyPr wrap="square" rtlCol="0">
            <a:spAutoFit/>
          </a:bodyPr>
          <a:lstStyle/>
          <a:p>
            <a:r>
              <a:rPr lang="en-US" sz="2400" dirty="0">
                <a:latin typeface="Arial" panose="020B0604020202020204" pitchFamily="34" charset="0"/>
                <a:cs typeface="Arial" panose="020B0604020202020204" pitchFamily="34" charset="0"/>
              </a:rPr>
              <a:t>shihcheng.guo@gmail.com</a:t>
            </a:r>
          </a:p>
        </p:txBody>
      </p:sp>
      <p:sp>
        <p:nvSpPr>
          <p:cNvPr id="11" name="TextBox 10">
            <a:extLst>
              <a:ext uri="{FF2B5EF4-FFF2-40B4-BE49-F238E27FC236}">
                <a16:creationId xmlns:a16="http://schemas.microsoft.com/office/drawing/2014/main" id="{BEDD06EF-E566-CC8C-7598-8CEF268501B9}"/>
              </a:ext>
            </a:extLst>
          </p:cNvPr>
          <p:cNvSpPr txBox="1"/>
          <p:nvPr/>
        </p:nvSpPr>
        <p:spPr>
          <a:xfrm>
            <a:off x="3491646" y="6148332"/>
            <a:ext cx="7271326" cy="461665"/>
          </a:xfrm>
          <a:prstGeom prst="rect">
            <a:avLst/>
          </a:prstGeom>
          <a:noFill/>
        </p:spPr>
        <p:txBody>
          <a:bodyPr wrap="square">
            <a:spAutoFit/>
          </a:bodyPr>
          <a:lstStyle/>
          <a:p>
            <a:r>
              <a:rPr lang="en-US" sz="2400" dirty="0" err="1">
                <a:latin typeface="Arial" panose="020B0604020202020204" pitchFamily="34" charset="0"/>
                <a:cs typeface="Arial" panose="020B0604020202020204" pitchFamily="34" charset="0"/>
              </a:rPr>
              <a:t>Github</a:t>
            </a:r>
            <a:r>
              <a:rPr lang="en-US" sz="2400" dirty="0">
                <a:latin typeface="Arial" panose="020B0604020202020204" pitchFamily="34" charset="0"/>
                <a:cs typeface="Arial" panose="020B0604020202020204" pitchFamily="34" charset="0"/>
              </a:rPr>
              <a:t> Address: https://ai2healthcare.github.io/</a:t>
            </a:r>
          </a:p>
        </p:txBody>
      </p:sp>
      <p:sp>
        <p:nvSpPr>
          <p:cNvPr id="2" name="TextBox 1">
            <a:extLst>
              <a:ext uri="{FF2B5EF4-FFF2-40B4-BE49-F238E27FC236}">
                <a16:creationId xmlns:a16="http://schemas.microsoft.com/office/drawing/2014/main" id="{8DE31F88-972D-CB78-EB39-CD52453B5767}"/>
              </a:ext>
            </a:extLst>
          </p:cNvPr>
          <p:cNvSpPr txBox="1"/>
          <p:nvPr/>
        </p:nvSpPr>
        <p:spPr>
          <a:xfrm>
            <a:off x="2688536" y="2853002"/>
            <a:ext cx="8567530" cy="461665"/>
          </a:xfrm>
          <a:prstGeom prst="rect">
            <a:avLst/>
          </a:prstGeom>
          <a:noFill/>
        </p:spPr>
        <p:txBody>
          <a:bodyPr wrap="square" rtlCol="0">
            <a:spAutoFit/>
          </a:bodyPr>
          <a:lstStyle/>
          <a:p>
            <a:r>
              <a:rPr lang="en-US" sz="2400" dirty="0"/>
              <a:t>Momiao Xiong, University of Texas School of Public Health</a:t>
            </a:r>
          </a:p>
        </p:txBody>
      </p:sp>
    </p:spTree>
    <p:extLst>
      <p:ext uri="{BB962C8B-B14F-4D97-AF65-F5344CB8AC3E}">
        <p14:creationId xmlns:p14="http://schemas.microsoft.com/office/powerpoint/2010/main" val="29989534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U-Net Convolutional Networks for Biomedical Image Segmentation">
            <a:extLst>
              <a:ext uri="{FF2B5EF4-FFF2-40B4-BE49-F238E27FC236}">
                <a16:creationId xmlns:a16="http://schemas.microsoft.com/office/drawing/2014/main" id="{3A0CFE77-6BC7-71A9-7137-EFFE9CE9476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0860" y="535327"/>
            <a:ext cx="9936803" cy="540827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66FBC64F-E2A4-0A37-E6AD-5B5F45475C4E}"/>
              </a:ext>
            </a:extLst>
          </p:cNvPr>
          <p:cNvSpPr txBox="1"/>
          <p:nvPr/>
        </p:nvSpPr>
        <p:spPr>
          <a:xfrm>
            <a:off x="431665" y="6243576"/>
            <a:ext cx="10623821" cy="400110"/>
          </a:xfrm>
          <a:prstGeom prst="rect">
            <a:avLst/>
          </a:prstGeom>
          <a:noFill/>
        </p:spPr>
        <p:txBody>
          <a:bodyPr wrap="square">
            <a:spAutoFit/>
          </a:bodyPr>
          <a:lstStyle/>
          <a:p>
            <a:r>
              <a:rPr lang="en-US" sz="2000" dirty="0" err="1">
                <a:latin typeface="Arial" panose="020B0604020202020204" pitchFamily="34" charset="0"/>
                <a:cs typeface="Arial" panose="020B0604020202020204" pitchFamily="34" charset="0"/>
              </a:rPr>
              <a:t>Ronneberger</a:t>
            </a:r>
            <a:r>
              <a:rPr lang="en-US" sz="2000" dirty="0">
                <a:latin typeface="Arial" panose="020B0604020202020204" pitchFamily="34" charset="0"/>
                <a:cs typeface="Arial" panose="020B0604020202020204" pitchFamily="34" charset="0"/>
              </a:rPr>
              <a:t> et al. 2015. U-Net Convolutional Networks for Biomedical Image Segmentation</a:t>
            </a:r>
          </a:p>
        </p:txBody>
      </p:sp>
      <p:sp>
        <p:nvSpPr>
          <p:cNvPr id="4" name="TextBox 3">
            <a:extLst>
              <a:ext uri="{FF2B5EF4-FFF2-40B4-BE49-F238E27FC236}">
                <a16:creationId xmlns:a16="http://schemas.microsoft.com/office/drawing/2014/main" id="{606B9FFC-596B-2E04-223A-26B767EBF109}"/>
              </a:ext>
            </a:extLst>
          </p:cNvPr>
          <p:cNvSpPr txBox="1"/>
          <p:nvPr/>
        </p:nvSpPr>
        <p:spPr>
          <a:xfrm>
            <a:off x="1040860" y="155643"/>
            <a:ext cx="9761706" cy="584775"/>
          </a:xfrm>
          <a:prstGeom prst="rect">
            <a:avLst/>
          </a:prstGeom>
          <a:noFill/>
        </p:spPr>
        <p:txBody>
          <a:bodyPr wrap="square" rtlCol="0">
            <a:spAutoFit/>
          </a:bodyPr>
          <a:lstStyle/>
          <a:p>
            <a:r>
              <a:rPr lang="en-US" sz="3200" b="1" dirty="0">
                <a:solidFill>
                  <a:srgbClr val="FF0000"/>
                </a:solidFill>
                <a:latin typeface="Arial" panose="020B0604020202020204" pitchFamily="34" charset="0"/>
                <a:cs typeface="Arial" panose="020B0604020202020204" pitchFamily="34" charset="0"/>
              </a:rPr>
              <a:t>1.4.3.13. Generative Model by Score Matching</a:t>
            </a:r>
          </a:p>
        </p:txBody>
      </p:sp>
    </p:spTree>
    <p:extLst>
      <p:ext uri="{BB962C8B-B14F-4D97-AF65-F5344CB8AC3E}">
        <p14:creationId xmlns:p14="http://schemas.microsoft.com/office/powerpoint/2010/main" val="25444611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9982A925-FF91-0309-7503-FFB7FEE2EB9E}"/>
                  </a:ext>
                </a:extLst>
              </p:cNvPr>
              <p:cNvSpPr txBox="1"/>
              <p:nvPr/>
            </p:nvSpPr>
            <p:spPr>
              <a:xfrm>
                <a:off x="919264" y="481519"/>
                <a:ext cx="8570068" cy="461665"/>
              </a:xfrm>
              <a:prstGeom prst="rect">
                <a:avLst/>
              </a:prstGeom>
              <a:noFill/>
            </p:spPr>
            <p:txBody>
              <a:bodyPr wrap="square" rtlCol="0">
                <a:spAutoFit/>
              </a:bodyPr>
              <a:lstStyle/>
              <a:p>
                <a:pPr marL="285750" indent="-285750">
                  <a:buFont typeface="Arial" panose="020B0604020202020204" pitchFamily="34" charset="0"/>
                  <a:buChar char="•"/>
                </a:pPr>
                <a:r>
                  <a:rPr lang="en-US" sz="2400" b="1" dirty="0">
                    <a:solidFill>
                      <a:srgbClr val="00B050"/>
                    </a:solidFill>
                    <a:latin typeface="Arial" panose="020B0604020202020204" pitchFamily="34" charset="0"/>
                    <a:cs typeface="Arial" panose="020B0604020202020204" pitchFamily="34" charset="0"/>
                  </a:rPr>
                  <a:t>Noise Conditional Score Network </a:t>
                </a:r>
                <a14:m>
                  <m:oMath xmlns:m="http://schemas.openxmlformats.org/officeDocument/2006/math">
                    <m:sSub>
                      <m:sSubPr>
                        <m:ctrlPr>
                          <a:rPr lang="en-US" sz="2400" b="1" i="1" smtClean="0">
                            <a:solidFill>
                              <a:srgbClr val="00B050"/>
                            </a:solidFill>
                            <a:latin typeface="Cambria Math" panose="02040503050406030204" pitchFamily="18" charset="0"/>
                            <a:cs typeface="Arial" panose="020B0604020202020204" pitchFamily="34" charset="0"/>
                          </a:rPr>
                        </m:ctrlPr>
                      </m:sSubPr>
                      <m:e>
                        <m:r>
                          <a:rPr lang="en-US" sz="2400" b="1" i="1" smtClean="0">
                            <a:solidFill>
                              <a:srgbClr val="00B050"/>
                            </a:solidFill>
                            <a:latin typeface="Cambria Math" panose="02040503050406030204" pitchFamily="18" charset="0"/>
                            <a:cs typeface="Arial" panose="020B0604020202020204" pitchFamily="34" charset="0"/>
                          </a:rPr>
                          <m:t>𝑺</m:t>
                        </m:r>
                      </m:e>
                      <m:sub>
                        <m:r>
                          <a:rPr lang="en-US" sz="2400" b="1" i="1" smtClean="0">
                            <a:solidFill>
                              <a:srgbClr val="00B050"/>
                            </a:solidFill>
                            <a:latin typeface="Cambria Math" panose="02040503050406030204" pitchFamily="18" charset="0"/>
                            <a:ea typeface="Cambria Math" panose="02040503050406030204" pitchFamily="18" charset="0"/>
                            <a:cs typeface="Arial" panose="020B0604020202020204" pitchFamily="34" charset="0"/>
                          </a:rPr>
                          <m:t>𝜽</m:t>
                        </m:r>
                      </m:sub>
                    </m:sSub>
                    <m:r>
                      <a:rPr lang="en-US" sz="2400" b="1" i="1" smtClean="0">
                        <a:solidFill>
                          <a:srgbClr val="00B050"/>
                        </a:solidFill>
                        <a:latin typeface="Cambria Math" panose="02040503050406030204" pitchFamily="18" charset="0"/>
                        <a:cs typeface="Arial" panose="020B0604020202020204" pitchFamily="34" charset="0"/>
                      </a:rPr>
                      <m:t>(</m:t>
                    </m:r>
                    <m:r>
                      <a:rPr lang="en-US" sz="2400" b="1" i="1" smtClean="0">
                        <a:solidFill>
                          <a:srgbClr val="00B050"/>
                        </a:solidFill>
                        <a:latin typeface="Cambria Math" panose="02040503050406030204" pitchFamily="18" charset="0"/>
                        <a:cs typeface="Arial" panose="020B0604020202020204" pitchFamily="34" charset="0"/>
                      </a:rPr>
                      <m:t>𝒙</m:t>
                    </m:r>
                    <m:r>
                      <a:rPr lang="en-US" sz="2400" b="1" i="1" smtClean="0">
                        <a:solidFill>
                          <a:srgbClr val="00B050"/>
                        </a:solidFill>
                        <a:latin typeface="Cambria Math" panose="02040503050406030204" pitchFamily="18" charset="0"/>
                        <a:cs typeface="Arial" panose="020B0604020202020204" pitchFamily="34" charset="0"/>
                      </a:rPr>
                      <m:t>,</m:t>
                    </m:r>
                    <m:r>
                      <a:rPr lang="en-US" sz="2400" b="1" i="1" smtClean="0">
                        <a:solidFill>
                          <a:srgbClr val="00B050"/>
                        </a:solidFill>
                        <a:latin typeface="Cambria Math" panose="02040503050406030204" pitchFamily="18" charset="0"/>
                        <a:ea typeface="Cambria Math" panose="02040503050406030204" pitchFamily="18" charset="0"/>
                        <a:cs typeface="Arial" panose="020B0604020202020204" pitchFamily="34" charset="0"/>
                      </a:rPr>
                      <m:t>𝝈</m:t>
                    </m:r>
                    <m:r>
                      <a:rPr lang="en-US" sz="2400" b="1" i="1" smtClean="0">
                        <a:solidFill>
                          <a:srgbClr val="00B050"/>
                        </a:solidFill>
                        <a:latin typeface="Cambria Math" panose="02040503050406030204" pitchFamily="18" charset="0"/>
                        <a:ea typeface="Cambria Math" panose="02040503050406030204" pitchFamily="18" charset="0"/>
                        <a:cs typeface="Arial" panose="020B0604020202020204" pitchFamily="34" charset="0"/>
                      </a:rPr>
                      <m:t>)</m:t>
                    </m:r>
                  </m:oMath>
                </a14:m>
                <a:endParaRPr lang="en-US" sz="2400" b="1" dirty="0">
                  <a:solidFill>
                    <a:srgbClr val="00B050"/>
                  </a:solidFill>
                  <a:latin typeface="Arial" panose="020B0604020202020204" pitchFamily="34" charset="0"/>
                  <a:cs typeface="Arial" panose="020B0604020202020204" pitchFamily="34" charset="0"/>
                </a:endParaRPr>
              </a:p>
            </p:txBody>
          </p:sp>
        </mc:Choice>
        <mc:Fallback xmlns="">
          <p:sp>
            <p:nvSpPr>
              <p:cNvPr id="3" name="TextBox 2">
                <a:extLst>
                  <a:ext uri="{FF2B5EF4-FFF2-40B4-BE49-F238E27FC236}">
                    <a16:creationId xmlns:a16="http://schemas.microsoft.com/office/drawing/2014/main" id="{9982A925-FF91-0309-7503-FFB7FEE2EB9E}"/>
                  </a:ext>
                </a:extLst>
              </p:cNvPr>
              <p:cNvSpPr txBox="1">
                <a:spLocks noRot="1" noChangeAspect="1" noMove="1" noResize="1" noEditPoints="1" noAdjustHandles="1" noChangeArrowheads="1" noChangeShapeType="1" noTextEdit="1"/>
              </p:cNvSpPr>
              <p:nvPr/>
            </p:nvSpPr>
            <p:spPr>
              <a:xfrm>
                <a:off x="919264" y="481519"/>
                <a:ext cx="8570068" cy="461665"/>
              </a:xfrm>
              <a:prstGeom prst="rect">
                <a:avLst/>
              </a:prstGeom>
              <a:blipFill>
                <a:blip r:embed="rId2"/>
                <a:stretch>
                  <a:fillRect l="-996" t="-9211" b="-30263"/>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76DC5B6D-4523-7B11-C4FF-6886F7E7D8ED}"/>
              </a:ext>
            </a:extLst>
          </p:cNvPr>
          <p:cNvSpPr txBox="1"/>
          <p:nvPr/>
        </p:nvSpPr>
        <p:spPr>
          <a:xfrm>
            <a:off x="1128409" y="1138136"/>
            <a:ext cx="7714034" cy="461665"/>
          </a:xfrm>
          <a:prstGeom prst="rect">
            <a:avLst/>
          </a:prstGeom>
          <a:noFill/>
        </p:spPr>
        <p:txBody>
          <a:bodyPr wrap="square" rtlCol="0">
            <a:spAutoFit/>
          </a:bodyPr>
          <a:lstStyle/>
          <a:p>
            <a:r>
              <a:rPr lang="en-US" sz="2400" dirty="0">
                <a:latin typeface="Arial" panose="020B0604020202020204" pitchFamily="34" charset="0"/>
                <a:cs typeface="Arial" panose="020B0604020202020204" pitchFamily="34" charset="0"/>
              </a:rPr>
              <a:t>Define</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B7C57CE3-0B27-139B-FE62-731FB3023F86}"/>
                  </a:ext>
                </a:extLst>
              </p:cNvPr>
              <p:cNvSpPr txBox="1"/>
              <p:nvPr/>
            </p:nvSpPr>
            <p:spPr>
              <a:xfrm>
                <a:off x="403698" y="1673156"/>
                <a:ext cx="5773366" cy="78277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sz="2400" i="1" smtClean="0">
                              <a:latin typeface="Cambria Math" panose="02040503050406030204" pitchFamily="18" charset="0"/>
                            </a:rPr>
                          </m:ctrlPr>
                        </m:sSubSupPr>
                        <m:e>
                          <m:d>
                            <m:dPr>
                              <m:begChr m:val="{"/>
                              <m:endChr m:val="}"/>
                              <m:ctrlPr>
                                <a:rPr lang="en-US" sz="2400" i="1" smtClean="0">
                                  <a:latin typeface="Cambria Math" panose="02040503050406030204" pitchFamily="18" charset="0"/>
                                </a:rPr>
                              </m:ctrlPr>
                            </m:dPr>
                            <m:e>
                              <m:sSub>
                                <m:sSubPr>
                                  <m:ctrlPr>
                                    <a:rPr lang="en-US" sz="2400" i="1" smtClean="0">
                                      <a:latin typeface="Cambria Math" panose="02040503050406030204" pitchFamily="18" charset="0"/>
                                    </a:rPr>
                                  </m:ctrlPr>
                                </m:sSubPr>
                                <m:e>
                                  <m:r>
                                    <a:rPr lang="en-US" sz="2400" i="1" smtClean="0">
                                      <a:latin typeface="Cambria Math" panose="02040503050406030204" pitchFamily="18" charset="0"/>
                                      <a:ea typeface="Cambria Math" panose="02040503050406030204" pitchFamily="18" charset="0"/>
                                    </a:rPr>
                                    <m:t>𝜎</m:t>
                                  </m:r>
                                </m:e>
                                <m:sub>
                                  <m:r>
                                    <a:rPr lang="en-US" sz="2400" b="0" i="1" smtClean="0">
                                      <a:latin typeface="Cambria Math" panose="02040503050406030204" pitchFamily="18" charset="0"/>
                                    </a:rPr>
                                    <m:t>𝑖</m:t>
                                  </m:r>
                                </m:sub>
                              </m:sSub>
                            </m:e>
                          </m:d>
                        </m:e>
                        <m:sub>
                          <m:r>
                            <a:rPr lang="en-US" sz="2400" b="0" i="1" smtClean="0">
                              <a:latin typeface="Cambria Math" panose="02040503050406030204" pitchFamily="18" charset="0"/>
                            </a:rPr>
                            <m:t>𝑖</m:t>
                          </m:r>
                          <m:r>
                            <a:rPr lang="en-US" sz="2400" b="0" i="1" smtClean="0">
                              <a:latin typeface="Cambria Math" panose="02040503050406030204" pitchFamily="18" charset="0"/>
                            </a:rPr>
                            <m:t>=1</m:t>
                          </m:r>
                        </m:sub>
                        <m:sup>
                          <m:r>
                            <a:rPr lang="en-US" sz="2400" b="0" i="1" smtClean="0">
                              <a:latin typeface="Cambria Math" panose="02040503050406030204" pitchFamily="18" charset="0"/>
                            </a:rPr>
                            <m:t>𝐿</m:t>
                          </m:r>
                        </m:sup>
                      </m:sSubSup>
                      <m:r>
                        <a:rPr lang="en-US" sz="2400" b="0" i="1" smtClean="0">
                          <a:latin typeface="Cambria Math" panose="02040503050406030204" pitchFamily="18" charset="0"/>
                        </a:rPr>
                        <m:t>, </m:t>
                      </m:r>
                      <m:f>
                        <m:fPr>
                          <m:ctrlPr>
                            <a:rPr lang="en-US" sz="2400" b="0" i="1" smtClean="0">
                              <a:latin typeface="Cambria Math" panose="02040503050406030204" pitchFamily="18" charset="0"/>
                            </a:rPr>
                          </m:ctrlPr>
                        </m:fPr>
                        <m:num>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𝜎</m:t>
                              </m:r>
                            </m:e>
                            <m:sub>
                              <m:r>
                                <a:rPr lang="en-US" sz="2400" b="0" i="1" smtClean="0">
                                  <a:latin typeface="Cambria Math" panose="02040503050406030204" pitchFamily="18" charset="0"/>
                                </a:rPr>
                                <m:t>1</m:t>
                              </m:r>
                            </m:sub>
                          </m:sSub>
                        </m:num>
                        <m:den>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𝜎</m:t>
                              </m:r>
                            </m:e>
                            <m:sub>
                              <m:r>
                                <a:rPr lang="en-US" sz="2400" b="0" i="1" smtClean="0">
                                  <a:latin typeface="Cambria Math" panose="02040503050406030204" pitchFamily="18" charset="0"/>
                                </a:rPr>
                                <m:t>2</m:t>
                              </m:r>
                            </m:sub>
                          </m:sSub>
                        </m:den>
                      </m:f>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𝜎</m:t>
                              </m:r>
                            </m:e>
                            <m:sub>
                              <m:r>
                                <a:rPr lang="en-US" sz="2400" b="0" i="1" smtClean="0">
                                  <a:latin typeface="Cambria Math" panose="02040503050406030204" pitchFamily="18" charset="0"/>
                                </a:rPr>
                                <m:t>𝐿</m:t>
                              </m:r>
                              <m:r>
                                <a:rPr lang="en-US" sz="2400" b="0" i="1" smtClean="0">
                                  <a:latin typeface="Cambria Math" panose="02040503050406030204" pitchFamily="18" charset="0"/>
                                </a:rPr>
                                <m:t>−1</m:t>
                              </m:r>
                            </m:sub>
                          </m:sSub>
                        </m:num>
                        <m:den>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𝜎</m:t>
                              </m:r>
                            </m:e>
                            <m:sub>
                              <m:r>
                                <a:rPr lang="en-US" sz="2400" b="0" i="1" smtClean="0">
                                  <a:latin typeface="Cambria Math" panose="02040503050406030204" pitchFamily="18" charset="0"/>
                                </a:rPr>
                                <m:t>𝐿</m:t>
                              </m:r>
                            </m:sub>
                          </m:sSub>
                        </m:den>
                      </m:f>
                      <m:r>
                        <a:rPr lang="en-US" sz="2400" b="0" i="1" smtClean="0">
                          <a:latin typeface="Cambria Math" panose="02040503050406030204" pitchFamily="18" charset="0"/>
                        </a:rPr>
                        <m:t>&gt;1</m:t>
                      </m:r>
                    </m:oMath>
                  </m:oMathPara>
                </a14:m>
                <a:endParaRPr lang="en-US" sz="2400" dirty="0">
                  <a:latin typeface="Arial" panose="020B0604020202020204" pitchFamily="34" charset="0"/>
                  <a:cs typeface="Arial" panose="020B0604020202020204" pitchFamily="34" charset="0"/>
                </a:endParaRPr>
              </a:p>
            </p:txBody>
          </p:sp>
        </mc:Choice>
        <mc:Fallback xmlns="">
          <p:sp>
            <p:nvSpPr>
              <p:cNvPr id="5" name="TextBox 4">
                <a:extLst>
                  <a:ext uri="{FF2B5EF4-FFF2-40B4-BE49-F238E27FC236}">
                    <a16:creationId xmlns:a16="http://schemas.microsoft.com/office/drawing/2014/main" id="{B7C57CE3-0B27-139B-FE62-731FB3023F86}"/>
                  </a:ext>
                </a:extLst>
              </p:cNvPr>
              <p:cNvSpPr txBox="1">
                <a:spLocks noRot="1" noChangeAspect="1" noMove="1" noResize="1" noEditPoints="1" noAdjustHandles="1" noChangeArrowheads="1" noChangeShapeType="1" noTextEdit="1"/>
              </p:cNvSpPr>
              <p:nvPr/>
            </p:nvSpPr>
            <p:spPr>
              <a:xfrm>
                <a:off x="403698" y="1673156"/>
                <a:ext cx="5773366" cy="782778"/>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02C76B7-72D5-9B45-B3CD-2F02D3C9C716}"/>
                  </a:ext>
                </a:extLst>
              </p:cNvPr>
              <p:cNvSpPr txBox="1"/>
              <p:nvPr/>
            </p:nvSpPr>
            <p:spPr>
              <a:xfrm>
                <a:off x="967902" y="2655376"/>
                <a:ext cx="5549630" cy="106106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𝑞</m:t>
                          </m:r>
                        </m:e>
                        <m:sub>
                          <m:r>
                            <a:rPr lang="en-US" sz="2400" i="1" smtClean="0">
                              <a:latin typeface="Cambria Math" panose="02040503050406030204" pitchFamily="18" charset="0"/>
                              <a:ea typeface="Cambria Math" panose="02040503050406030204" pitchFamily="18" charset="0"/>
                            </a:rPr>
                            <m:t>𝜎</m:t>
                          </m:r>
                        </m:sub>
                      </m:sSub>
                      <m:r>
                        <a:rPr lang="en-US" sz="2400" b="0" i="1" smtClean="0">
                          <a:latin typeface="Cambria Math" panose="02040503050406030204" pitchFamily="18" charset="0"/>
                        </a:rPr>
                        <m:t>(</m:t>
                      </m:r>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𝑥</m:t>
                          </m:r>
                          <m:r>
                            <a:rPr lang="en-US" sz="2400" b="0" i="1" smtClean="0">
                              <a:latin typeface="Cambria Math" panose="02040503050406030204" pitchFamily="18" charset="0"/>
                            </a:rPr>
                            <m:t>)</m:t>
                          </m:r>
                        </m:e>
                      </m:acc>
                      <m:r>
                        <a:rPr lang="en-US" sz="2400" b="0" i="1" smtClean="0">
                          <a:latin typeface="Cambria Math" panose="02040503050406030204" pitchFamily="18" charset="0"/>
                        </a:rPr>
                        <m:t>=</m:t>
                      </m:r>
                      <m:nary>
                        <m:naryPr>
                          <m:limLoc m:val="undOvr"/>
                          <m:subHide m:val="on"/>
                          <m:supHide m:val="on"/>
                          <m:ctrlPr>
                            <a:rPr lang="en-US" sz="2400" b="0" i="1" smtClean="0">
                              <a:latin typeface="Cambria Math" panose="02040503050406030204" pitchFamily="18" charset="0"/>
                            </a:rPr>
                          </m:ctrlPr>
                        </m:naryPr>
                        <m:sub/>
                        <m:sup/>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𝑃</m:t>
                              </m:r>
                            </m:e>
                            <m:sub>
                              <m:r>
                                <a:rPr lang="en-US" sz="2400" b="0" i="1" smtClean="0">
                                  <a:latin typeface="Cambria Math" panose="02040503050406030204" pitchFamily="18" charset="0"/>
                                </a:rPr>
                                <m:t>𝑑𝑎𝑡𝑎</m:t>
                              </m:r>
                            </m:sub>
                          </m:sSub>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𝑥</m:t>
                              </m:r>
                            </m:e>
                          </m:d>
                          <m:r>
                            <a:rPr lang="en-US" sz="2400" b="0" i="1" smtClean="0">
                              <a:latin typeface="Cambria Math" panose="02040503050406030204" pitchFamily="18" charset="0"/>
                            </a:rPr>
                            <m:t>𝑁</m:t>
                          </m:r>
                          <m:r>
                            <a:rPr lang="en-US" sz="2400" b="0" i="1" smtClean="0">
                              <a:latin typeface="Cambria Math" panose="02040503050406030204" pitchFamily="18" charset="0"/>
                            </a:rPr>
                            <m:t>(</m:t>
                          </m:r>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𝑥</m:t>
                              </m:r>
                            </m:e>
                          </m:acc>
                        </m:e>
                      </m:nary>
                      <m:d>
                        <m:dPr>
                          <m:begChr m:val="|"/>
                          <m:ctrlPr>
                            <a:rPr lang="en-US" sz="2400" b="0" i="1" smtClean="0">
                              <a:latin typeface="Cambria Math" panose="02040503050406030204" pitchFamily="18" charset="0"/>
                            </a:rPr>
                          </m:ctrlPr>
                        </m:dPr>
                        <m:e>
                          <m:r>
                            <a:rPr lang="en-US" sz="2400" b="0" i="1" smtClean="0">
                              <a:latin typeface="Cambria Math" panose="02040503050406030204" pitchFamily="18" charset="0"/>
                            </a:rPr>
                            <m:t>𝑥</m:t>
                          </m:r>
                          <m:r>
                            <a:rPr lang="en-US" sz="2400" b="0" i="1" smtClean="0">
                              <a:latin typeface="Cambria Math" panose="02040503050406030204" pitchFamily="18" charset="0"/>
                            </a:rPr>
                            <m:t>, </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𝜎</m:t>
                              </m:r>
                            </m:e>
                            <m:sup>
                              <m:r>
                                <a:rPr lang="en-US" sz="2400" b="0" i="1" smtClean="0">
                                  <a:latin typeface="Cambria Math" panose="02040503050406030204" pitchFamily="18" charset="0"/>
                                </a:rPr>
                                <m:t>2</m:t>
                              </m:r>
                            </m:sup>
                          </m:sSup>
                          <m:r>
                            <a:rPr lang="en-US" sz="2400" b="0" i="1" smtClean="0">
                              <a:latin typeface="Cambria Math" panose="02040503050406030204" pitchFamily="18" charset="0"/>
                            </a:rPr>
                            <m:t>𝐼</m:t>
                          </m:r>
                        </m:e>
                      </m:d>
                      <m:r>
                        <a:rPr lang="en-US" sz="2400" b="0" i="1" smtClean="0">
                          <a:latin typeface="Cambria Math" panose="02040503050406030204" pitchFamily="18" charset="0"/>
                        </a:rPr>
                        <m:t>𝑑𝑥</m:t>
                      </m:r>
                    </m:oMath>
                  </m:oMathPara>
                </a14:m>
                <a:endParaRPr lang="en-US" sz="2400" dirty="0"/>
              </a:p>
            </p:txBody>
          </p:sp>
        </mc:Choice>
        <mc:Fallback xmlns="">
          <p:sp>
            <p:nvSpPr>
              <p:cNvPr id="6" name="TextBox 5">
                <a:extLst>
                  <a:ext uri="{FF2B5EF4-FFF2-40B4-BE49-F238E27FC236}">
                    <a16:creationId xmlns:a16="http://schemas.microsoft.com/office/drawing/2014/main" id="{002C76B7-72D5-9B45-B3CD-2F02D3C9C716}"/>
                  </a:ext>
                </a:extLst>
              </p:cNvPr>
              <p:cNvSpPr txBox="1">
                <a:spLocks noRot="1" noChangeAspect="1" noMove="1" noResize="1" noEditPoints="1" noAdjustHandles="1" noChangeArrowheads="1" noChangeShapeType="1" noTextEdit="1"/>
              </p:cNvSpPr>
              <p:nvPr/>
            </p:nvSpPr>
            <p:spPr>
              <a:xfrm>
                <a:off x="967902" y="2655376"/>
                <a:ext cx="5549630" cy="1061060"/>
              </a:xfrm>
              <a:prstGeom prst="rect">
                <a:avLst/>
              </a:prstGeom>
              <a:blipFill>
                <a:blip r:embed="rId4"/>
                <a:stretch>
                  <a:fillRect/>
                </a:stretch>
              </a:blipFill>
            </p:spPr>
            <p:txBody>
              <a:bodyPr/>
              <a:lstStyle/>
              <a:p>
                <a:r>
                  <a:rPr lang="en-US">
                    <a:noFill/>
                  </a:rPr>
                  <a:t> </a:t>
                </a:r>
              </a:p>
            </p:txBody>
          </p:sp>
        </mc:Fallback>
      </mc:AlternateContent>
      <p:sp>
        <p:nvSpPr>
          <p:cNvPr id="7" name="Rectangle: Rounded Corners 6">
            <a:extLst>
              <a:ext uri="{FF2B5EF4-FFF2-40B4-BE49-F238E27FC236}">
                <a16:creationId xmlns:a16="http://schemas.microsoft.com/office/drawing/2014/main" id="{02816E04-719B-A6A5-29B7-9E5EECDF2B53}"/>
              </a:ext>
            </a:extLst>
          </p:cNvPr>
          <p:cNvSpPr/>
          <p:nvPr/>
        </p:nvSpPr>
        <p:spPr>
          <a:xfrm>
            <a:off x="7616758" y="2149813"/>
            <a:ext cx="1999034" cy="919263"/>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FF0000"/>
                </a:solidFill>
              </a:rPr>
              <a:t>NN</a:t>
            </a:r>
          </a:p>
        </p:txBody>
      </p:sp>
      <p:cxnSp>
        <p:nvCxnSpPr>
          <p:cNvPr id="9" name="Straight Arrow Connector 8">
            <a:extLst>
              <a:ext uri="{FF2B5EF4-FFF2-40B4-BE49-F238E27FC236}">
                <a16:creationId xmlns:a16="http://schemas.microsoft.com/office/drawing/2014/main" id="{16D9C3F9-09CC-B8B1-8743-D0FB21ABF66A}"/>
              </a:ext>
            </a:extLst>
          </p:cNvPr>
          <p:cNvCxnSpPr>
            <a:cxnSpLocks/>
          </p:cNvCxnSpPr>
          <p:nvPr/>
        </p:nvCxnSpPr>
        <p:spPr>
          <a:xfrm>
            <a:off x="7130374" y="2417323"/>
            <a:ext cx="447473" cy="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5D5DC65C-BFB5-16AC-94D2-479847AB9F3B}"/>
                  </a:ext>
                </a:extLst>
              </p:cNvPr>
              <p:cNvSpPr txBox="1"/>
              <p:nvPr/>
            </p:nvSpPr>
            <p:spPr>
              <a:xfrm>
                <a:off x="6614809" y="2149814"/>
                <a:ext cx="505838"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ea typeface="Cambria Math" panose="02040503050406030204" pitchFamily="18" charset="0"/>
                        </a:rPr>
                        <m:t>𝝈</m:t>
                      </m:r>
                    </m:oMath>
                  </m:oMathPara>
                </a14:m>
                <a:endParaRPr lang="en-US" sz="2400" b="1" dirty="0"/>
              </a:p>
            </p:txBody>
          </p:sp>
        </mc:Choice>
        <mc:Fallback xmlns="">
          <p:sp>
            <p:nvSpPr>
              <p:cNvPr id="11" name="TextBox 10">
                <a:extLst>
                  <a:ext uri="{FF2B5EF4-FFF2-40B4-BE49-F238E27FC236}">
                    <a16:creationId xmlns:a16="http://schemas.microsoft.com/office/drawing/2014/main" id="{5D5DC65C-BFB5-16AC-94D2-479847AB9F3B}"/>
                  </a:ext>
                </a:extLst>
              </p:cNvPr>
              <p:cNvSpPr txBox="1">
                <a:spLocks noRot="1" noChangeAspect="1" noMove="1" noResize="1" noEditPoints="1" noAdjustHandles="1" noChangeArrowheads="1" noChangeShapeType="1" noTextEdit="1"/>
              </p:cNvSpPr>
              <p:nvPr/>
            </p:nvSpPr>
            <p:spPr>
              <a:xfrm>
                <a:off x="6614809" y="2149814"/>
                <a:ext cx="505838" cy="461665"/>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31B0EE3F-C5EC-7044-2747-356D9B7A7CD3}"/>
                  </a:ext>
                </a:extLst>
              </p:cNvPr>
              <p:cNvSpPr txBox="1"/>
              <p:nvPr/>
            </p:nvSpPr>
            <p:spPr>
              <a:xfrm>
                <a:off x="6517532" y="2543585"/>
                <a:ext cx="656617"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𝒙</m:t>
                      </m:r>
                    </m:oMath>
                  </m:oMathPara>
                </a14:m>
                <a:endParaRPr lang="en-US" sz="2400" b="1" dirty="0"/>
              </a:p>
            </p:txBody>
          </p:sp>
        </mc:Choice>
        <mc:Fallback xmlns="">
          <p:sp>
            <p:nvSpPr>
              <p:cNvPr id="12" name="TextBox 11">
                <a:extLst>
                  <a:ext uri="{FF2B5EF4-FFF2-40B4-BE49-F238E27FC236}">
                    <a16:creationId xmlns:a16="http://schemas.microsoft.com/office/drawing/2014/main" id="{31B0EE3F-C5EC-7044-2747-356D9B7A7CD3}"/>
                  </a:ext>
                </a:extLst>
              </p:cNvPr>
              <p:cNvSpPr txBox="1">
                <a:spLocks noRot="1" noChangeAspect="1" noMove="1" noResize="1" noEditPoints="1" noAdjustHandles="1" noChangeArrowheads="1" noChangeShapeType="1" noTextEdit="1"/>
              </p:cNvSpPr>
              <p:nvPr/>
            </p:nvSpPr>
            <p:spPr>
              <a:xfrm>
                <a:off x="6517532" y="2543585"/>
                <a:ext cx="656617" cy="461665"/>
              </a:xfrm>
              <a:prstGeom prst="rect">
                <a:avLst/>
              </a:prstGeom>
              <a:blipFill>
                <a:blip r:embed="rId6"/>
                <a:stretch>
                  <a:fillRect/>
                </a:stretch>
              </a:blipFill>
            </p:spPr>
            <p:txBody>
              <a:bodyPr/>
              <a:lstStyle/>
              <a:p>
                <a:r>
                  <a:rPr lang="en-US">
                    <a:noFill/>
                  </a:rPr>
                  <a:t> </a:t>
                </a:r>
              </a:p>
            </p:txBody>
          </p:sp>
        </mc:Fallback>
      </mc:AlternateContent>
      <p:cxnSp>
        <p:nvCxnSpPr>
          <p:cNvPr id="14" name="Straight Arrow Connector 13">
            <a:extLst>
              <a:ext uri="{FF2B5EF4-FFF2-40B4-BE49-F238E27FC236}">
                <a16:creationId xmlns:a16="http://schemas.microsoft.com/office/drawing/2014/main" id="{6243BF4D-71FC-D1BB-59F3-0726FB90A006}"/>
              </a:ext>
            </a:extLst>
          </p:cNvPr>
          <p:cNvCxnSpPr>
            <a:stCxn id="12" idx="3"/>
          </p:cNvCxnSpPr>
          <p:nvPr/>
        </p:nvCxnSpPr>
        <p:spPr>
          <a:xfrm flipV="1">
            <a:off x="7174149" y="2774417"/>
            <a:ext cx="403698" cy="1"/>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3D5A2EDA-1FA3-4CBB-DF1D-709440B2071D}"/>
              </a:ext>
            </a:extLst>
          </p:cNvPr>
          <p:cNvCxnSpPr>
            <a:cxnSpLocks/>
            <a:stCxn id="7" idx="3"/>
          </p:cNvCxnSpPr>
          <p:nvPr/>
        </p:nvCxnSpPr>
        <p:spPr>
          <a:xfrm flipV="1">
            <a:off x="9615792" y="2609444"/>
            <a:ext cx="578795" cy="1"/>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F1FDA4DC-599C-E190-8497-44A17597803D}"/>
                  </a:ext>
                </a:extLst>
              </p:cNvPr>
              <p:cNvSpPr txBox="1"/>
              <p:nvPr/>
            </p:nvSpPr>
            <p:spPr>
              <a:xfrm>
                <a:off x="7670260" y="2376181"/>
                <a:ext cx="6096810"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solidFill>
                                <a:schemeClr val="tx1"/>
                              </a:solidFill>
                              <a:latin typeface="Cambria Math" panose="02040503050406030204" pitchFamily="18" charset="0"/>
                              <a:cs typeface="Arial" panose="020B0604020202020204" pitchFamily="34" charset="0"/>
                            </a:rPr>
                          </m:ctrlPr>
                        </m:sSubPr>
                        <m:e>
                          <m:r>
                            <a:rPr lang="en-US" sz="2400" b="1" i="1" smtClean="0">
                              <a:solidFill>
                                <a:schemeClr val="tx1"/>
                              </a:solidFill>
                              <a:latin typeface="Cambria Math" panose="02040503050406030204" pitchFamily="18" charset="0"/>
                              <a:cs typeface="Arial" panose="020B0604020202020204" pitchFamily="34" charset="0"/>
                            </a:rPr>
                            <m:t>𝑺</m:t>
                          </m:r>
                        </m:e>
                        <m:sub>
                          <m:r>
                            <a:rPr lang="en-US" sz="2400" b="1"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t>𝜽</m:t>
                          </m:r>
                        </m:sub>
                      </m:sSub>
                      <m:r>
                        <a:rPr lang="en-US" sz="2400" b="1" i="1" smtClean="0">
                          <a:solidFill>
                            <a:schemeClr val="tx1"/>
                          </a:solidFill>
                          <a:latin typeface="Cambria Math" panose="02040503050406030204" pitchFamily="18" charset="0"/>
                          <a:cs typeface="Arial" panose="020B0604020202020204" pitchFamily="34" charset="0"/>
                        </a:rPr>
                        <m:t>(</m:t>
                      </m:r>
                      <m:r>
                        <a:rPr lang="en-US" sz="2400" b="1" i="1" smtClean="0">
                          <a:solidFill>
                            <a:schemeClr val="tx1"/>
                          </a:solidFill>
                          <a:latin typeface="Cambria Math" panose="02040503050406030204" pitchFamily="18" charset="0"/>
                          <a:cs typeface="Arial" panose="020B0604020202020204" pitchFamily="34" charset="0"/>
                        </a:rPr>
                        <m:t>𝒙</m:t>
                      </m:r>
                      <m:r>
                        <a:rPr lang="en-US" sz="2400" b="1" i="1" smtClean="0">
                          <a:solidFill>
                            <a:schemeClr val="tx1"/>
                          </a:solidFill>
                          <a:latin typeface="Cambria Math" panose="02040503050406030204" pitchFamily="18" charset="0"/>
                          <a:cs typeface="Arial" panose="020B0604020202020204" pitchFamily="34" charset="0"/>
                        </a:rPr>
                        <m:t>,</m:t>
                      </m:r>
                      <m:r>
                        <a:rPr lang="en-US" sz="2400" b="1"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t>𝝈</m:t>
                      </m:r>
                      <m:r>
                        <a:rPr lang="en-US" sz="2400" b="1"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t>)</m:t>
                      </m:r>
                    </m:oMath>
                  </m:oMathPara>
                </a14:m>
                <a:endParaRPr lang="en-US" sz="2400" dirty="0"/>
              </a:p>
            </p:txBody>
          </p:sp>
        </mc:Choice>
        <mc:Fallback xmlns="">
          <p:sp>
            <p:nvSpPr>
              <p:cNvPr id="19" name="TextBox 18">
                <a:extLst>
                  <a:ext uri="{FF2B5EF4-FFF2-40B4-BE49-F238E27FC236}">
                    <a16:creationId xmlns:a16="http://schemas.microsoft.com/office/drawing/2014/main" id="{F1FDA4DC-599C-E190-8497-44A17597803D}"/>
                  </a:ext>
                </a:extLst>
              </p:cNvPr>
              <p:cNvSpPr txBox="1">
                <a:spLocks noRot="1" noChangeAspect="1" noMove="1" noResize="1" noEditPoints="1" noAdjustHandles="1" noChangeArrowheads="1" noChangeShapeType="1" noTextEdit="1"/>
              </p:cNvSpPr>
              <p:nvPr/>
            </p:nvSpPr>
            <p:spPr>
              <a:xfrm>
                <a:off x="7670260" y="2376181"/>
                <a:ext cx="6096810" cy="461665"/>
              </a:xfrm>
              <a:prstGeom prst="rect">
                <a:avLst/>
              </a:prstGeom>
              <a:blipFill>
                <a:blip r:embed="rId7"/>
                <a:stretch>
                  <a:fillRect b="-17105"/>
                </a:stretch>
              </a:blipFill>
            </p:spPr>
            <p:txBody>
              <a:bodyPr/>
              <a:lstStyle/>
              <a:p>
                <a:r>
                  <a:rPr lang="en-US">
                    <a:noFill/>
                  </a:rPr>
                  <a:t> </a:t>
                </a:r>
              </a:p>
            </p:txBody>
          </p:sp>
        </mc:Fallback>
      </mc:AlternateContent>
      <p:sp>
        <p:nvSpPr>
          <p:cNvPr id="20" name="TextBox 19">
            <a:extLst>
              <a:ext uri="{FF2B5EF4-FFF2-40B4-BE49-F238E27FC236}">
                <a16:creationId xmlns:a16="http://schemas.microsoft.com/office/drawing/2014/main" id="{53BCB6B0-5B5D-9B0D-855E-5DCE8C6FB817}"/>
              </a:ext>
            </a:extLst>
          </p:cNvPr>
          <p:cNvSpPr txBox="1"/>
          <p:nvPr/>
        </p:nvSpPr>
        <p:spPr>
          <a:xfrm>
            <a:off x="1181910" y="3597394"/>
            <a:ext cx="3740285" cy="461665"/>
          </a:xfrm>
          <a:prstGeom prst="rect">
            <a:avLst/>
          </a:prstGeom>
          <a:noFill/>
        </p:spPr>
        <p:txBody>
          <a:bodyPr wrap="square" rtlCol="0">
            <a:spAutoFit/>
          </a:bodyPr>
          <a:lstStyle/>
          <a:p>
            <a:pPr marL="285750" indent="-285750">
              <a:buFont typeface="Arial" panose="020B0604020202020204" pitchFamily="34" charset="0"/>
              <a:buChar char="•"/>
            </a:pPr>
            <a:r>
              <a:rPr lang="en-US" sz="2400" b="1" dirty="0">
                <a:solidFill>
                  <a:srgbClr val="00B050"/>
                </a:solidFill>
              </a:rPr>
              <a:t>Objective Function</a:t>
            </a: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DA3A840C-8273-F979-ED14-C88F478BEA2A}"/>
                  </a:ext>
                </a:extLst>
              </p:cNvPr>
              <p:cNvSpPr txBox="1"/>
              <p:nvPr/>
            </p:nvSpPr>
            <p:spPr>
              <a:xfrm>
                <a:off x="5822005" y="3361108"/>
                <a:ext cx="3312268" cy="8063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m:rPr>
                              <m:sty m:val="p"/>
                            </m:rPr>
                            <a:rPr lang="en-US" sz="2400" i="1" smtClean="0">
                              <a:latin typeface="Cambria Math" panose="02040503050406030204" pitchFamily="18" charset="0"/>
                              <a:ea typeface="Cambria Math" panose="02040503050406030204" pitchFamily="18" charset="0"/>
                            </a:rPr>
                            <m:t>∇</m:t>
                          </m:r>
                        </m:e>
                        <m:sub>
                          <m:acc>
                            <m:accPr>
                              <m:chr m:val="̃"/>
                              <m:ctrlPr>
                                <a:rPr lang="en-US" sz="2400" i="1" smtClean="0">
                                  <a:latin typeface="Cambria Math" panose="02040503050406030204" pitchFamily="18" charset="0"/>
                                </a:rPr>
                              </m:ctrlPr>
                            </m:accPr>
                            <m:e>
                              <m:r>
                                <a:rPr lang="en-US" sz="2400" b="0" i="1" smtClean="0">
                                  <a:latin typeface="Cambria Math" panose="02040503050406030204" pitchFamily="18" charset="0"/>
                                </a:rPr>
                                <m:t>𝑥</m:t>
                              </m:r>
                            </m:e>
                          </m:acc>
                        </m:sub>
                      </m:sSub>
                      <m:func>
                        <m:funcPr>
                          <m:ctrlPr>
                            <a:rPr lang="en-US" sz="2400" i="1" smtClean="0">
                              <a:latin typeface="Cambria Math" panose="02040503050406030204" pitchFamily="18" charset="0"/>
                            </a:rPr>
                          </m:ctrlPr>
                        </m:funcPr>
                        <m:fName>
                          <m:r>
                            <m:rPr>
                              <m:sty m:val="p"/>
                            </m:rPr>
                            <a:rPr lang="en-US" sz="2400" i="0" smtClean="0">
                              <a:latin typeface="Cambria Math" panose="02040503050406030204" pitchFamily="18" charset="0"/>
                            </a:rPr>
                            <m:t>log</m:t>
                          </m:r>
                        </m:fName>
                        <m:e>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𝑞</m:t>
                              </m:r>
                            </m:e>
                            <m:sub>
                              <m:r>
                                <a:rPr lang="en-US" sz="2400" i="1" smtClean="0">
                                  <a:latin typeface="Cambria Math" panose="02040503050406030204" pitchFamily="18" charset="0"/>
                                  <a:ea typeface="Cambria Math" panose="02040503050406030204" pitchFamily="18" charset="0"/>
                                </a:rPr>
                                <m:t>𝜎</m:t>
                              </m:r>
                            </m:sub>
                          </m:sSub>
                          <m:d>
                            <m:dPr>
                              <m:ctrlPr>
                                <a:rPr lang="en-US" sz="2400" b="0" i="1" smtClean="0">
                                  <a:latin typeface="Cambria Math" panose="02040503050406030204" pitchFamily="18" charset="0"/>
                                </a:rPr>
                              </m:ctrlPr>
                            </m:dPr>
                            <m:e>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𝑥</m:t>
                                  </m:r>
                                </m:e>
                              </m:acc>
                            </m:e>
                            <m:e>
                              <m:r>
                                <a:rPr lang="en-US" sz="2400" b="0" i="1" smtClean="0">
                                  <a:latin typeface="Cambria Math" panose="02040503050406030204" pitchFamily="18" charset="0"/>
                                </a:rPr>
                                <m:t>𝑥</m:t>
                              </m:r>
                            </m:e>
                          </m:d>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𝑥</m:t>
                                  </m:r>
                                </m:e>
                              </m:acc>
                              <m:r>
                                <a:rPr lang="en-US" sz="2400" b="0" i="1" smtClean="0">
                                  <a:latin typeface="Cambria Math" panose="02040503050406030204" pitchFamily="18" charset="0"/>
                                </a:rPr>
                                <m:t>−</m:t>
                              </m:r>
                              <m:r>
                                <a:rPr lang="en-US" sz="2400" b="0" i="1" smtClean="0">
                                  <a:latin typeface="Cambria Math" panose="02040503050406030204" pitchFamily="18" charset="0"/>
                                </a:rPr>
                                <m:t>𝑥</m:t>
                              </m:r>
                            </m:num>
                            <m:den>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𝜎</m:t>
                                  </m:r>
                                </m:e>
                                <m:sup>
                                  <m:r>
                                    <a:rPr lang="en-US" sz="2400" b="0" i="1" smtClean="0">
                                      <a:latin typeface="Cambria Math" panose="02040503050406030204" pitchFamily="18" charset="0"/>
                                    </a:rPr>
                                    <m:t>2</m:t>
                                  </m:r>
                                </m:sup>
                              </m:sSup>
                            </m:den>
                          </m:f>
                        </m:e>
                      </m:func>
                    </m:oMath>
                  </m:oMathPara>
                </a14:m>
                <a:endParaRPr lang="en-US" sz="2400" dirty="0"/>
              </a:p>
            </p:txBody>
          </p:sp>
        </mc:Choice>
        <mc:Fallback xmlns="">
          <p:sp>
            <p:nvSpPr>
              <p:cNvPr id="21" name="TextBox 20">
                <a:extLst>
                  <a:ext uri="{FF2B5EF4-FFF2-40B4-BE49-F238E27FC236}">
                    <a16:creationId xmlns:a16="http://schemas.microsoft.com/office/drawing/2014/main" id="{DA3A840C-8273-F979-ED14-C88F478BEA2A}"/>
                  </a:ext>
                </a:extLst>
              </p:cNvPr>
              <p:cNvSpPr txBox="1">
                <a:spLocks noRot="1" noChangeAspect="1" noMove="1" noResize="1" noEditPoints="1" noAdjustHandles="1" noChangeArrowheads="1" noChangeShapeType="1" noTextEdit="1"/>
              </p:cNvSpPr>
              <p:nvPr/>
            </p:nvSpPr>
            <p:spPr>
              <a:xfrm>
                <a:off x="5822005" y="3361108"/>
                <a:ext cx="3312268" cy="806375"/>
              </a:xfrm>
              <a:prstGeom prst="rect">
                <a:avLst/>
              </a:prstGeom>
              <a:blipFill>
                <a:blip r:embed="rId8"/>
                <a:stretch>
                  <a:fillRect r="-36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743D45B8-9541-1523-8A0B-7450903642D6}"/>
                  </a:ext>
                </a:extLst>
              </p:cNvPr>
              <p:cNvSpPr txBox="1"/>
              <p:nvPr/>
            </p:nvSpPr>
            <p:spPr>
              <a:xfrm>
                <a:off x="325876" y="4178631"/>
                <a:ext cx="9012677" cy="105509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𝑙</m:t>
                      </m:r>
                      <m:d>
                        <m:dPr>
                          <m:ctrlPr>
                            <a:rPr lang="en-US" sz="2400" b="0" i="1" smtClean="0">
                              <a:latin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𝜃</m:t>
                          </m:r>
                          <m:r>
                            <a:rPr lang="en-US" sz="2400" b="0" i="1" smtClean="0">
                              <a:latin typeface="Cambria Math" panose="02040503050406030204" pitchFamily="18" charset="0"/>
                              <a:ea typeface="Cambria Math" panose="02040503050406030204" pitchFamily="18" charset="0"/>
                            </a:rPr>
                            <m:t>, </m:t>
                          </m:r>
                          <m:r>
                            <a:rPr lang="en-US" sz="2400" b="0" i="1" smtClean="0">
                              <a:latin typeface="Cambria Math" panose="02040503050406030204" pitchFamily="18" charset="0"/>
                              <a:ea typeface="Cambria Math" panose="02040503050406030204" pitchFamily="18" charset="0"/>
                            </a:rPr>
                            <m:t>𝜎</m:t>
                          </m:r>
                        </m:e>
                      </m:d>
                      <m:r>
                        <a:rPr lang="en-US" sz="2400" b="0" i="1" smtClean="0">
                          <a:latin typeface="Cambria Math" panose="02040503050406030204" pitchFamily="18" charset="0"/>
                          <a:ea typeface="Cambria Math" panose="02040503050406030204" pitchFamily="18" charset="0"/>
                        </a:rPr>
                        <m:t>=</m:t>
                      </m:r>
                      <m:f>
                        <m:fPr>
                          <m:ctrlPr>
                            <a:rPr lang="en-US" sz="2400" b="0" i="1" smtClean="0">
                              <a:latin typeface="Cambria Math" panose="02040503050406030204" pitchFamily="18" charset="0"/>
                              <a:ea typeface="Cambria Math" panose="02040503050406030204" pitchFamily="18" charset="0"/>
                            </a:rPr>
                          </m:ctrlPr>
                        </m:fPr>
                        <m:num>
                          <m:r>
                            <a:rPr lang="en-US" sz="2400" b="0" i="1" smtClean="0">
                              <a:latin typeface="Cambria Math" panose="02040503050406030204" pitchFamily="18" charset="0"/>
                              <a:ea typeface="Cambria Math" panose="02040503050406030204" pitchFamily="18" charset="0"/>
                            </a:rPr>
                            <m:t>1</m:t>
                          </m:r>
                        </m:num>
                        <m:den>
                          <m:r>
                            <a:rPr lang="en-US" sz="2400" b="0" i="1" smtClean="0">
                              <a:latin typeface="Cambria Math" panose="02040503050406030204" pitchFamily="18" charset="0"/>
                              <a:ea typeface="Cambria Math" panose="02040503050406030204" pitchFamily="18" charset="0"/>
                            </a:rPr>
                            <m:t>2</m:t>
                          </m:r>
                        </m:den>
                      </m:f>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𝐸</m:t>
                          </m:r>
                        </m:e>
                        <m:sub>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𝑃</m:t>
                              </m:r>
                            </m:e>
                            <m:sub>
                              <m:r>
                                <a:rPr lang="en-US" sz="2400" b="0" i="1" smtClean="0">
                                  <a:latin typeface="Cambria Math" panose="02040503050406030204" pitchFamily="18" charset="0"/>
                                  <a:ea typeface="Cambria Math" panose="02040503050406030204" pitchFamily="18" charset="0"/>
                                </a:rPr>
                                <m:t>𝑑𝑎𝑡𝑎</m:t>
                              </m:r>
                            </m:sub>
                          </m:sSub>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𝑥</m:t>
                          </m:r>
                          <m:r>
                            <a:rPr lang="en-US" sz="2400" b="0" i="1" smtClean="0">
                              <a:latin typeface="Cambria Math" panose="02040503050406030204" pitchFamily="18" charset="0"/>
                              <a:ea typeface="Cambria Math" panose="02040503050406030204" pitchFamily="18" charset="0"/>
                            </a:rPr>
                            <m:t>)</m:t>
                          </m:r>
                        </m:sub>
                      </m:sSub>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𝐸</m:t>
                          </m:r>
                        </m:e>
                        <m:sub>
                          <m:acc>
                            <m:accPr>
                              <m:chr m:val="̃"/>
                              <m:ctrlPr>
                                <a:rPr lang="en-US" sz="2400" b="0" i="1" smtClean="0">
                                  <a:latin typeface="Cambria Math" panose="02040503050406030204" pitchFamily="18" charset="0"/>
                                  <a:ea typeface="Cambria Math" panose="02040503050406030204" pitchFamily="18" charset="0"/>
                                </a:rPr>
                              </m:ctrlPr>
                            </m:accPr>
                            <m:e>
                              <m:r>
                                <a:rPr lang="en-US" sz="2400" b="0" i="1" smtClean="0">
                                  <a:latin typeface="Cambria Math" panose="02040503050406030204" pitchFamily="18" charset="0"/>
                                  <a:ea typeface="Cambria Math" panose="02040503050406030204" pitchFamily="18" charset="0"/>
                                </a:rPr>
                                <m:t>𝑥</m:t>
                              </m:r>
                            </m:e>
                          </m:acc>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𝑁</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𝑥</m:t>
                          </m:r>
                          <m:r>
                            <a:rPr lang="en-US" sz="2400" b="0" i="1" smtClean="0">
                              <a:latin typeface="Cambria Math" panose="02040503050406030204" pitchFamily="18" charset="0"/>
                              <a:ea typeface="Cambria Math" panose="02040503050406030204" pitchFamily="18" charset="0"/>
                            </a:rPr>
                            <m:t>, </m:t>
                          </m:r>
                          <m:sSup>
                            <m:sSupPr>
                              <m:ctrlPr>
                                <a:rPr lang="en-US" sz="2400" b="0" i="1" smtClean="0">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𝜎</m:t>
                              </m:r>
                            </m:e>
                            <m:sup>
                              <m:r>
                                <a:rPr lang="en-US" sz="2400" b="0" i="1" smtClean="0">
                                  <a:latin typeface="Cambria Math" panose="02040503050406030204" pitchFamily="18" charset="0"/>
                                  <a:ea typeface="Cambria Math" panose="02040503050406030204" pitchFamily="18" charset="0"/>
                                </a:rPr>
                                <m:t>2</m:t>
                              </m:r>
                            </m:sup>
                          </m:sSup>
                          <m:r>
                            <a:rPr lang="en-US" sz="2400" b="0" i="1" smtClean="0">
                              <a:latin typeface="Cambria Math" panose="02040503050406030204" pitchFamily="18" charset="0"/>
                              <a:ea typeface="Cambria Math" panose="02040503050406030204" pitchFamily="18" charset="0"/>
                            </a:rPr>
                            <m:t>)</m:t>
                          </m:r>
                        </m:sub>
                      </m:sSub>
                      <m:d>
                        <m:dPr>
                          <m:begChr m:val="["/>
                          <m:endChr m:val="]"/>
                          <m:ctrlPr>
                            <a:rPr lang="en-US" sz="2400" b="0" i="1" smtClean="0">
                              <a:latin typeface="Cambria Math" panose="02040503050406030204" pitchFamily="18" charset="0"/>
                              <a:ea typeface="Cambria Math" panose="02040503050406030204" pitchFamily="18" charset="0"/>
                            </a:rPr>
                          </m:ctrlPr>
                        </m:dPr>
                        <m:e>
                          <m:sSubSup>
                            <m:sSubSupPr>
                              <m:ctrlPr>
                                <a:rPr lang="en-US" sz="2400" b="0" i="1" smtClean="0">
                                  <a:latin typeface="Cambria Math" panose="02040503050406030204" pitchFamily="18" charset="0"/>
                                  <a:ea typeface="Cambria Math" panose="02040503050406030204" pitchFamily="18" charset="0"/>
                                </a:rPr>
                              </m:ctrlPr>
                            </m:sSubSupPr>
                            <m:e>
                              <m:d>
                                <m:dPr>
                                  <m:begChr m:val="‖"/>
                                  <m:endChr m:val="‖"/>
                                  <m:ctrlPr>
                                    <a:rPr lang="en-US" sz="2400" i="1">
                                      <a:latin typeface="Cambria Math" panose="02040503050406030204" pitchFamily="18" charset="0"/>
                                      <a:ea typeface="Cambria Math" panose="02040503050406030204" pitchFamily="18" charset="0"/>
                                    </a:rPr>
                                  </m:ctrlPr>
                                </m:dPr>
                                <m:e>
                                  <m:sSub>
                                    <m:sSubPr>
                                      <m:ctrlPr>
                                        <a:rPr lang="en-US" sz="2400" b="1" i="1">
                                          <a:latin typeface="Cambria Math" panose="02040503050406030204" pitchFamily="18" charset="0"/>
                                          <a:cs typeface="Arial" panose="020B0604020202020204" pitchFamily="34" charset="0"/>
                                        </a:rPr>
                                      </m:ctrlPr>
                                    </m:sSubPr>
                                    <m:e>
                                      <m:r>
                                        <a:rPr lang="en-US" sz="2400" b="1" i="1">
                                          <a:latin typeface="Cambria Math" panose="02040503050406030204" pitchFamily="18" charset="0"/>
                                          <a:cs typeface="Arial" panose="020B0604020202020204" pitchFamily="34" charset="0"/>
                                        </a:rPr>
                                        <m:t>𝑺</m:t>
                                      </m:r>
                                    </m:e>
                                    <m:sub>
                                      <m:r>
                                        <a:rPr lang="en-US" sz="2400" b="1" i="1">
                                          <a:latin typeface="Cambria Math" panose="02040503050406030204" pitchFamily="18" charset="0"/>
                                          <a:ea typeface="Cambria Math" panose="02040503050406030204" pitchFamily="18" charset="0"/>
                                          <a:cs typeface="Arial" panose="020B0604020202020204" pitchFamily="34" charset="0"/>
                                        </a:rPr>
                                        <m:t>𝜽</m:t>
                                      </m:r>
                                    </m:sub>
                                  </m:sSub>
                                  <m:d>
                                    <m:dPr>
                                      <m:ctrlPr>
                                        <a:rPr lang="en-US" sz="2400" b="1" i="1">
                                          <a:latin typeface="Cambria Math" panose="02040503050406030204" pitchFamily="18" charset="0"/>
                                          <a:ea typeface="Cambria Math" panose="02040503050406030204" pitchFamily="18" charset="0"/>
                                          <a:cs typeface="Arial" panose="020B0604020202020204" pitchFamily="34" charset="0"/>
                                        </a:rPr>
                                      </m:ctrlPr>
                                    </m:dPr>
                                    <m:e>
                                      <m:acc>
                                        <m:accPr>
                                          <m:chr m:val="̃"/>
                                          <m:ctrlPr>
                                            <a:rPr lang="en-US" sz="2400" b="1" i="1">
                                              <a:latin typeface="Cambria Math" panose="02040503050406030204" pitchFamily="18" charset="0"/>
                                              <a:cs typeface="Arial" panose="020B0604020202020204" pitchFamily="34" charset="0"/>
                                            </a:rPr>
                                          </m:ctrlPr>
                                        </m:accPr>
                                        <m:e>
                                          <m:r>
                                            <a:rPr lang="en-US" sz="2400" i="1">
                                              <a:latin typeface="Cambria Math" panose="02040503050406030204" pitchFamily="18" charset="0"/>
                                              <a:cs typeface="Arial" panose="020B0604020202020204" pitchFamily="34" charset="0"/>
                                            </a:rPr>
                                            <m:t>𝑥</m:t>
                                          </m:r>
                                        </m:e>
                                      </m:acc>
                                      <m:r>
                                        <a:rPr lang="en-US" sz="2400" b="1" i="1">
                                          <a:latin typeface="Cambria Math" panose="02040503050406030204" pitchFamily="18" charset="0"/>
                                          <a:cs typeface="Arial" panose="020B0604020202020204" pitchFamily="34" charset="0"/>
                                        </a:rPr>
                                        <m:t>,</m:t>
                                      </m:r>
                                      <m:r>
                                        <a:rPr lang="en-US" sz="2400" b="1" i="1">
                                          <a:latin typeface="Cambria Math" panose="02040503050406030204" pitchFamily="18" charset="0"/>
                                          <a:ea typeface="Cambria Math" panose="02040503050406030204" pitchFamily="18" charset="0"/>
                                          <a:cs typeface="Arial" panose="020B0604020202020204" pitchFamily="34" charset="0"/>
                                        </a:rPr>
                                        <m:t>𝝈</m:t>
                                      </m:r>
                                    </m:e>
                                  </m:d>
                                  <m:r>
                                    <a:rPr lang="en-US" sz="2400" b="1"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400" i="1">
                                          <a:latin typeface="Cambria Math" panose="02040503050406030204" pitchFamily="18" charset="0"/>
                                        </a:rPr>
                                      </m:ctrlPr>
                                    </m:fPr>
                                    <m:num>
                                      <m:acc>
                                        <m:accPr>
                                          <m:chr m:val="̃"/>
                                          <m:ctrlPr>
                                            <a:rPr lang="en-US" sz="2400" i="1">
                                              <a:latin typeface="Cambria Math" panose="02040503050406030204" pitchFamily="18" charset="0"/>
                                            </a:rPr>
                                          </m:ctrlPr>
                                        </m:accPr>
                                        <m:e>
                                          <m:r>
                                            <a:rPr lang="en-US" sz="2400" i="1">
                                              <a:latin typeface="Cambria Math" panose="02040503050406030204" pitchFamily="18" charset="0"/>
                                            </a:rPr>
                                            <m:t>𝑥</m:t>
                                          </m:r>
                                        </m:e>
                                      </m:acc>
                                      <m:r>
                                        <a:rPr lang="en-US" sz="2400" i="1">
                                          <a:latin typeface="Cambria Math" panose="02040503050406030204" pitchFamily="18" charset="0"/>
                                        </a:rPr>
                                        <m:t>−</m:t>
                                      </m:r>
                                      <m:r>
                                        <a:rPr lang="en-US" sz="2400" i="1">
                                          <a:latin typeface="Cambria Math" panose="02040503050406030204" pitchFamily="18" charset="0"/>
                                        </a:rPr>
                                        <m:t>𝑥</m:t>
                                      </m:r>
                                    </m:num>
                                    <m:den>
                                      <m:sSup>
                                        <m:sSupPr>
                                          <m:ctrlPr>
                                            <a:rPr lang="en-US" sz="2400" i="1">
                                              <a:latin typeface="Cambria Math" panose="02040503050406030204" pitchFamily="18" charset="0"/>
                                            </a:rPr>
                                          </m:ctrlPr>
                                        </m:sSupPr>
                                        <m:e>
                                          <m:r>
                                            <a:rPr lang="en-US" sz="2400" i="1">
                                              <a:latin typeface="Cambria Math" panose="02040503050406030204" pitchFamily="18" charset="0"/>
                                              <a:ea typeface="Cambria Math" panose="02040503050406030204" pitchFamily="18" charset="0"/>
                                            </a:rPr>
                                            <m:t>𝜎</m:t>
                                          </m:r>
                                        </m:e>
                                        <m:sup>
                                          <m:r>
                                            <a:rPr lang="en-US" sz="2400" i="1">
                                              <a:latin typeface="Cambria Math" panose="02040503050406030204" pitchFamily="18" charset="0"/>
                                            </a:rPr>
                                            <m:t>2</m:t>
                                          </m:r>
                                        </m:sup>
                                      </m:sSup>
                                    </m:den>
                                  </m:f>
                                </m:e>
                              </m:d>
                            </m:e>
                            <m:sub>
                              <m:r>
                                <a:rPr lang="en-US" sz="2400" b="0" i="1" smtClean="0">
                                  <a:latin typeface="Cambria Math" panose="02040503050406030204" pitchFamily="18" charset="0"/>
                                  <a:ea typeface="Cambria Math" panose="02040503050406030204" pitchFamily="18" charset="0"/>
                                </a:rPr>
                                <m:t>2</m:t>
                              </m:r>
                            </m:sub>
                            <m:sup>
                              <m:r>
                                <a:rPr lang="en-US" sz="2400" b="0" i="1" smtClean="0">
                                  <a:latin typeface="Cambria Math" panose="02040503050406030204" pitchFamily="18" charset="0"/>
                                  <a:ea typeface="Cambria Math" panose="02040503050406030204" pitchFamily="18" charset="0"/>
                                </a:rPr>
                                <m:t>2</m:t>
                              </m:r>
                            </m:sup>
                          </m:sSubSup>
                        </m:e>
                      </m:d>
                    </m:oMath>
                  </m:oMathPara>
                </a14:m>
                <a:endParaRPr lang="en-US" sz="2400" dirty="0"/>
              </a:p>
            </p:txBody>
          </p:sp>
        </mc:Choice>
        <mc:Fallback xmlns="">
          <p:sp>
            <p:nvSpPr>
              <p:cNvPr id="22" name="TextBox 21">
                <a:extLst>
                  <a:ext uri="{FF2B5EF4-FFF2-40B4-BE49-F238E27FC236}">
                    <a16:creationId xmlns:a16="http://schemas.microsoft.com/office/drawing/2014/main" id="{743D45B8-9541-1523-8A0B-7450903642D6}"/>
                  </a:ext>
                </a:extLst>
              </p:cNvPr>
              <p:cNvSpPr txBox="1">
                <a:spLocks noRot="1" noChangeAspect="1" noMove="1" noResize="1" noEditPoints="1" noAdjustHandles="1" noChangeArrowheads="1" noChangeShapeType="1" noTextEdit="1"/>
              </p:cNvSpPr>
              <p:nvPr/>
            </p:nvSpPr>
            <p:spPr>
              <a:xfrm>
                <a:off x="325876" y="4178631"/>
                <a:ext cx="9012677" cy="1055097"/>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AC9DC449-85D2-4A46-C589-E1AC43FB4629}"/>
                  </a:ext>
                </a:extLst>
              </p:cNvPr>
              <p:cNvSpPr txBox="1"/>
              <p:nvPr/>
            </p:nvSpPr>
            <p:spPr>
              <a:xfrm>
                <a:off x="-63230" y="5218919"/>
                <a:ext cx="7417340" cy="87876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𝑙</m:t>
                      </m:r>
                      <m:d>
                        <m:dPr>
                          <m:ctrlPr>
                            <a:rPr lang="en-US" sz="2400" b="0" i="1" smtClean="0">
                              <a:latin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𝜃</m:t>
                          </m:r>
                          <m:r>
                            <a:rPr lang="en-US" sz="2400" b="0" i="1" smtClean="0">
                              <a:latin typeface="Cambria Math" panose="02040503050406030204" pitchFamily="18" charset="0"/>
                              <a:ea typeface="Cambria Math" panose="02040503050406030204" pitchFamily="18" charset="0"/>
                            </a:rPr>
                            <m:t>,</m:t>
                          </m:r>
                          <m:sSubSup>
                            <m:sSubSupPr>
                              <m:ctrlPr>
                                <a:rPr lang="en-US" sz="2400" i="1">
                                  <a:latin typeface="Cambria Math" panose="02040503050406030204" pitchFamily="18" charset="0"/>
                                </a:rPr>
                              </m:ctrlPr>
                            </m:sSubSupPr>
                            <m:e>
                              <m:d>
                                <m:dPr>
                                  <m:begChr m:val="{"/>
                                  <m:endChr m:val="}"/>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𝜎</m:t>
                                      </m:r>
                                    </m:e>
                                    <m:sub>
                                      <m:r>
                                        <a:rPr lang="en-US" sz="2400" i="1">
                                          <a:latin typeface="Cambria Math" panose="02040503050406030204" pitchFamily="18" charset="0"/>
                                        </a:rPr>
                                        <m:t>𝑖</m:t>
                                      </m:r>
                                    </m:sub>
                                  </m:sSub>
                                </m:e>
                              </m:d>
                            </m:e>
                            <m:sub>
                              <m:r>
                                <a:rPr lang="en-US" sz="2400" i="1">
                                  <a:latin typeface="Cambria Math" panose="02040503050406030204" pitchFamily="18" charset="0"/>
                                </a:rPr>
                                <m:t>𝑖</m:t>
                              </m:r>
                              <m:r>
                                <a:rPr lang="en-US" sz="2400" i="1">
                                  <a:latin typeface="Cambria Math" panose="02040503050406030204" pitchFamily="18" charset="0"/>
                                </a:rPr>
                                <m:t>=1</m:t>
                              </m:r>
                            </m:sub>
                            <m:sup>
                              <m:r>
                                <a:rPr lang="en-US" sz="2400" i="1">
                                  <a:latin typeface="Cambria Math" panose="02040503050406030204" pitchFamily="18" charset="0"/>
                                </a:rPr>
                                <m:t>𝐿</m:t>
                              </m:r>
                            </m:sup>
                          </m:sSubSup>
                        </m:e>
                      </m:d>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m:t>
                          </m:r>
                        </m:num>
                        <m:den>
                          <m:r>
                            <a:rPr lang="en-US" sz="2400" b="0" i="1" smtClean="0">
                              <a:latin typeface="Cambria Math" panose="02040503050406030204" pitchFamily="18" charset="0"/>
                            </a:rPr>
                            <m:t>𝐿</m:t>
                          </m:r>
                        </m:den>
                      </m:f>
                      <m:nary>
                        <m:naryPr>
                          <m:chr m:val="∑"/>
                          <m:limLoc m:val="subSup"/>
                          <m:ctrlPr>
                            <a:rPr lang="en-US" sz="2400" b="0" i="1" smtClean="0">
                              <a:latin typeface="Cambria Math" panose="02040503050406030204" pitchFamily="18" charset="0"/>
                            </a:rPr>
                          </m:ctrlPr>
                        </m:naryPr>
                        <m:sub>
                          <m:r>
                            <m:rPr>
                              <m:brk m:alnAt="25"/>
                            </m:rPr>
                            <a:rPr lang="en-US" sz="2400" b="0" i="1" smtClean="0">
                              <a:latin typeface="Cambria Math" panose="02040503050406030204" pitchFamily="18" charset="0"/>
                            </a:rPr>
                            <m:t>𝑖</m:t>
                          </m:r>
                          <m:r>
                            <a:rPr lang="en-US" sz="2400" b="0" i="1" smtClean="0">
                              <a:latin typeface="Cambria Math" panose="02040503050406030204" pitchFamily="18" charset="0"/>
                            </a:rPr>
                            <m:t>=1</m:t>
                          </m:r>
                        </m:sub>
                        <m:sup>
                          <m:r>
                            <a:rPr lang="en-US" sz="2400" b="0" i="1" smtClean="0">
                              <a:latin typeface="Cambria Math" panose="02040503050406030204" pitchFamily="18" charset="0"/>
                            </a:rPr>
                            <m:t>𝐿</m:t>
                          </m:r>
                        </m:sup>
                        <m:e>
                          <m:r>
                            <a:rPr lang="en-US" sz="2400" b="0" i="1" smtClean="0">
                              <a:latin typeface="Cambria Math" panose="02040503050406030204" pitchFamily="18" charset="0"/>
                              <a:ea typeface="Cambria Math" panose="02040503050406030204" pitchFamily="18" charset="0"/>
                            </a:rPr>
                            <m:t>𝜆</m:t>
                          </m:r>
                          <m:d>
                            <m:dPr>
                              <m:ctrlPr>
                                <a:rPr lang="en-US" sz="2400" b="0" i="1" smtClean="0">
                                  <a:latin typeface="Cambria Math" panose="02040503050406030204" pitchFamily="18" charset="0"/>
                                  <a:ea typeface="Cambria Math" panose="02040503050406030204" pitchFamily="18" charset="0"/>
                                </a:rPr>
                              </m:ctrlPr>
                            </m:dPr>
                            <m:e>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𝜎</m:t>
                                  </m:r>
                                </m:e>
                                <m:sub>
                                  <m:r>
                                    <a:rPr lang="en-US" sz="2400" b="0" i="1" smtClean="0">
                                      <a:latin typeface="Cambria Math" panose="02040503050406030204" pitchFamily="18" charset="0"/>
                                      <a:ea typeface="Cambria Math" panose="02040503050406030204" pitchFamily="18" charset="0"/>
                                    </a:rPr>
                                    <m:t>𝑖</m:t>
                                  </m:r>
                                </m:sub>
                              </m:sSub>
                            </m:e>
                          </m:d>
                          <m:r>
                            <a:rPr lang="en-US" sz="2400" b="0" i="1" smtClean="0">
                              <a:latin typeface="Cambria Math" panose="02040503050406030204" pitchFamily="18" charset="0"/>
                              <a:ea typeface="Cambria Math" panose="02040503050406030204" pitchFamily="18" charset="0"/>
                            </a:rPr>
                            <m:t>𝑙</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𝜃</m:t>
                          </m:r>
                          <m:r>
                            <a:rPr lang="en-US" sz="2400" b="0" i="1" smtClean="0">
                              <a:latin typeface="Cambria Math" panose="02040503050406030204" pitchFamily="18" charset="0"/>
                              <a:ea typeface="Cambria Math" panose="02040503050406030204" pitchFamily="18" charset="0"/>
                            </a:rPr>
                            <m:t>, </m:t>
                          </m:r>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𝜎</m:t>
                              </m:r>
                            </m:e>
                            <m:sub>
                              <m:r>
                                <a:rPr lang="en-US" sz="2400" b="0" i="1" smtClean="0">
                                  <a:latin typeface="Cambria Math" panose="02040503050406030204" pitchFamily="18" charset="0"/>
                                  <a:ea typeface="Cambria Math" panose="02040503050406030204" pitchFamily="18" charset="0"/>
                                </a:rPr>
                                <m:t>𝑖</m:t>
                              </m:r>
                            </m:sub>
                          </m:sSub>
                          <m:r>
                            <a:rPr lang="en-US" sz="2400" b="0" i="1" smtClean="0">
                              <a:latin typeface="Cambria Math" panose="02040503050406030204" pitchFamily="18" charset="0"/>
                              <a:ea typeface="Cambria Math" panose="02040503050406030204" pitchFamily="18" charset="0"/>
                            </a:rPr>
                            <m:t>)</m:t>
                          </m:r>
                        </m:e>
                      </m:nary>
                    </m:oMath>
                  </m:oMathPara>
                </a14:m>
                <a:endParaRPr lang="en-US" sz="2400" dirty="0"/>
              </a:p>
            </p:txBody>
          </p:sp>
        </mc:Choice>
        <mc:Fallback xmlns="">
          <p:sp>
            <p:nvSpPr>
              <p:cNvPr id="23" name="TextBox 22">
                <a:extLst>
                  <a:ext uri="{FF2B5EF4-FFF2-40B4-BE49-F238E27FC236}">
                    <a16:creationId xmlns:a16="http://schemas.microsoft.com/office/drawing/2014/main" id="{AC9DC449-85D2-4A46-C589-E1AC43FB4629}"/>
                  </a:ext>
                </a:extLst>
              </p:cNvPr>
              <p:cNvSpPr txBox="1">
                <a:spLocks noRot="1" noChangeAspect="1" noMove="1" noResize="1" noEditPoints="1" noAdjustHandles="1" noChangeArrowheads="1" noChangeShapeType="1" noTextEdit="1"/>
              </p:cNvSpPr>
              <p:nvPr/>
            </p:nvSpPr>
            <p:spPr>
              <a:xfrm>
                <a:off x="-63230" y="5218919"/>
                <a:ext cx="7417340" cy="878767"/>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6EA42B23-37E7-A98F-F5B2-00A5B0AE97F7}"/>
                  </a:ext>
                </a:extLst>
              </p:cNvPr>
              <p:cNvSpPr txBox="1"/>
              <p:nvPr/>
            </p:nvSpPr>
            <p:spPr>
              <a:xfrm>
                <a:off x="384243" y="6186792"/>
                <a:ext cx="6619673" cy="48833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latin typeface="Cambria Math" panose="02040503050406030204" pitchFamily="18" charset="0"/>
                              <a:cs typeface="Arial" panose="020B0604020202020204" pitchFamily="34" charset="0"/>
                            </a:rPr>
                          </m:ctrlPr>
                        </m:sSubPr>
                        <m:e>
                          <m:r>
                            <a:rPr lang="en-US" sz="2400" b="1" i="1">
                              <a:latin typeface="Cambria Math" panose="02040503050406030204" pitchFamily="18" charset="0"/>
                              <a:cs typeface="Arial" panose="020B0604020202020204" pitchFamily="34" charset="0"/>
                            </a:rPr>
                            <m:t>𝑺</m:t>
                          </m:r>
                        </m:e>
                        <m:sub>
                          <m:r>
                            <a:rPr lang="en-US" sz="2400" b="1" i="1">
                              <a:latin typeface="Cambria Math" panose="02040503050406030204" pitchFamily="18" charset="0"/>
                              <a:ea typeface="Cambria Math" panose="02040503050406030204" pitchFamily="18" charset="0"/>
                              <a:cs typeface="Arial" panose="020B0604020202020204" pitchFamily="34" charset="0"/>
                            </a:rPr>
                            <m:t>𝜽</m:t>
                          </m:r>
                        </m:sub>
                      </m:sSub>
                      <m:d>
                        <m:dPr>
                          <m:ctrlPr>
                            <a:rPr lang="en-US" sz="2400" b="1" i="1">
                              <a:latin typeface="Cambria Math" panose="02040503050406030204" pitchFamily="18" charset="0"/>
                              <a:ea typeface="Cambria Math" panose="02040503050406030204" pitchFamily="18" charset="0"/>
                              <a:cs typeface="Arial" panose="020B0604020202020204" pitchFamily="34" charset="0"/>
                            </a:rPr>
                          </m:ctrlPr>
                        </m:dPr>
                        <m:e>
                          <m:acc>
                            <m:accPr>
                              <m:chr m:val="̃"/>
                              <m:ctrlPr>
                                <a:rPr lang="en-US" sz="2400" b="1" i="1">
                                  <a:latin typeface="Cambria Math" panose="02040503050406030204" pitchFamily="18" charset="0"/>
                                  <a:cs typeface="Arial" panose="020B0604020202020204" pitchFamily="34" charset="0"/>
                                </a:rPr>
                              </m:ctrlPr>
                            </m:accPr>
                            <m:e>
                              <m:r>
                                <a:rPr lang="en-US" sz="2400" i="1">
                                  <a:latin typeface="Cambria Math" panose="02040503050406030204" pitchFamily="18" charset="0"/>
                                  <a:cs typeface="Arial" panose="020B0604020202020204" pitchFamily="34" charset="0"/>
                                </a:rPr>
                                <m:t>𝑥</m:t>
                              </m:r>
                            </m:e>
                          </m:acc>
                          <m:r>
                            <a:rPr lang="en-US" sz="2400" b="1" i="1">
                              <a:latin typeface="Cambria Math" panose="02040503050406030204" pitchFamily="18" charset="0"/>
                              <a:cs typeface="Arial" panose="020B0604020202020204" pitchFamily="34" charset="0"/>
                            </a:rPr>
                            <m:t>,</m:t>
                          </m:r>
                          <m:r>
                            <a:rPr lang="en-US" sz="2400" b="1" i="1">
                              <a:latin typeface="Cambria Math" panose="02040503050406030204" pitchFamily="18" charset="0"/>
                              <a:ea typeface="Cambria Math" panose="02040503050406030204" pitchFamily="18" charset="0"/>
                              <a:cs typeface="Arial" panose="020B0604020202020204" pitchFamily="34" charset="0"/>
                            </a:rPr>
                            <m:t>𝝈</m:t>
                          </m:r>
                        </m:e>
                      </m:d>
                      <m:r>
                        <a:rPr lang="en-US" sz="2400" b="1"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400" b="1" i="1" smtClean="0">
                              <a:latin typeface="Cambria Math" panose="02040503050406030204" pitchFamily="18" charset="0"/>
                              <a:ea typeface="Cambria Math" panose="02040503050406030204" pitchFamily="18" charset="0"/>
                              <a:cs typeface="Arial" panose="020B0604020202020204" pitchFamily="34" charset="0"/>
                            </a:rPr>
                          </m:ctrlPr>
                        </m:sSubPr>
                        <m:e>
                          <m:r>
                            <a:rPr lang="en-US" sz="2400" b="1" i="1" smtClean="0">
                              <a:latin typeface="Cambria Math" panose="02040503050406030204" pitchFamily="18" charset="0"/>
                              <a:ea typeface="Cambria Math" panose="02040503050406030204" pitchFamily="18" charset="0"/>
                              <a:cs typeface="Arial" panose="020B0604020202020204" pitchFamily="34" charset="0"/>
                            </a:rPr>
                            <m:t>𝛁</m:t>
                          </m:r>
                        </m:e>
                        <m:sub>
                          <m:acc>
                            <m:accPr>
                              <m:chr m:val="̃"/>
                              <m:ctrlPr>
                                <a:rPr lang="en-US" sz="2400" b="1" i="1" smtClean="0">
                                  <a:latin typeface="Cambria Math" panose="02040503050406030204" pitchFamily="18" charset="0"/>
                                  <a:ea typeface="Cambria Math" panose="02040503050406030204" pitchFamily="18" charset="0"/>
                                  <a:cs typeface="Arial" panose="020B0604020202020204" pitchFamily="34" charset="0"/>
                                </a:rPr>
                              </m:ctrlPr>
                            </m:accPr>
                            <m:e>
                              <m:r>
                                <a:rPr lang="en-US" sz="2400" b="1" i="1" smtClean="0">
                                  <a:latin typeface="Cambria Math" panose="02040503050406030204" pitchFamily="18" charset="0"/>
                                  <a:ea typeface="Cambria Math" panose="02040503050406030204" pitchFamily="18" charset="0"/>
                                  <a:cs typeface="Arial" panose="020B0604020202020204" pitchFamily="34" charset="0"/>
                                </a:rPr>
                                <m:t>𝒙</m:t>
                              </m:r>
                            </m:e>
                          </m:acc>
                        </m:sub>
                      </m:sSub>
                      <m:func>
                        <m:funcPr>
                          <m:ctrlPr>
                            <a:rPr lang="en-US" sz="2400" b="1"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400" b="0" i="0" smtClean="0">
                              <a:latin typeface="Cambria Math" panose="02040503050406030204" pitchFamily="18" charset="0"/>
                              <a:ea typeface="Cambria Math" panose="02040503050406030204" pitchFamily="18" charset="0"/>
                              <a:cs typeface="Arial" panose="020B0604020202020204" pitchFamily="34" charset="0"/>
                            </a:rPr>
                            <m:t>log</m:t>
                          </m:r>
                        </m:fName>
                        <m:e>
                          <m:sSub>
                            <m:sSubPr>
                              <m:ctrlPr>
                                <a:rPr lang="en-US" sz="24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400" b="0" i="1" smtClean="0">
                                  <a:latin typeface="Cambria Math" panose="02040503050406030204" pitchFamily="18" charset="0"/>
                                  <a:ea typeface="Cambria Math" panose="02040503050406030204" pitchFamily="18" charset="0"/>
                                  <a:cs typeface="Arial" panose="020B0604020202020204" pitchFamily="34" charset="0"/>
                                </a:rPr>
                                <m:t>𝑞</m:t>
                              </m:r>
                            </m:e>
                            <m:sub>
                              <m:r>
                                <a:rPr lang="en-US" sz="2400" b="0" i="1" smtClean="0">
                                  <a:latin typeface="Cambria Math" panose="02040503050406030204" pitchFamily="18" charset="0"/>
                                  <a:ea typeface="Cambria Math" panose="02040503050406030204" pitchFamily="18" charset="0"/>
                                  <a:cs typeface="Arial" panose="020B0604020202020204" pitchFamily="34" charset="0"/>
                                </a:rPr>
                                <m:t>𝜎</m:t>
                              </m:r>
                            </m:sub>
                          </m:sSub>
                          <m:d>
                            <m:dPr>
                              <m:ctrlPr>
                                <a:rPr lang="en-US" sz="24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400" b="0" i="1" smtClean="0">
                                  <a:latin typeface="Cambria Math" panose="02040503050406030204" pitchFamily="18" charset="0"/>
                                  <a:ea typeface="Cambria Math" panose="02040503050406030204" pitchFamily="18" charset="0"/>
                                  <a:cs typeface="Arial" panose="020B0604020202020204" pitchFamily="34" charset="0"/>
                                </a:rPr>
                                <m:t>𝑥</m:t>
                              </m:r>
                            </m:e>
                          </m:d>
                          <m:r>
                            <a:rPr lang="en-US" sz="2400" b="0" i="1" smtClean="0">
                              <a:latin typeface="Cambria Math" panose="02040503050406030204" pitchFamily="18" charset="0"/>
                              <a:ea typeface="Cambria Math" panose="02040503050406030204" pitchFamily="18" charset="0"/>
                              <a:cs typeface="Arial" panose="020B0604020202020204" pitchFamily="34" charset="0"/>
                            </a:rPr>
                            <m:t>,</m:t>
                          </m:r>
                          <m:r>
                            <a:rPr lang="en-US" sz="2400" i="1">
                              <a:latin typeface="Cambria Math" panose="02040503050406030204" pitchFamily="18" charset="0"/>
                              <a:ea typeface="Cambria Math" panose="02040503050406030204" pitchFamily="18" charset="0"/>
                            </a:rPr>
                            <m:t>𝜆</m:t>
                          </m:r>
                          <m:d>
                            <m:dPr>
                              <m:ctrlPr>
                                <a:rPr lang="en-US" sz="2400" i="1">
                                  <a:latin typeface="Cambria Math" panose="02040503050406030204" pitchFamily="18" charset="0"/>
                                  <a:ea typeface="Cambria Math" panose="02040503050406030204" pitchFamily="18" charset="0"/>
                                </a:rPr>
                              </m:ctrlPr>
                            </m:dPr>
                            <m:e>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𝜎</m:t>
                                  </m:r>
                                </m:e>
                                <m:sub>
                                  <m:r>
                                    <a:rPr lang="en-US" sz="2400" i="1">
                                      <a:latin typeface="Cambria Math" panose="02040503050406030204" pitchFamily="18" charset="0"/>
                                      <a:ea typeface="Cambria Math" panose="02040503050406030204" pitchFamily="18" charset="0"/>
                                    </a:rPr>
                                    <m:t>𝑖</m:t>
                                  </m:r>
                                </m:sub>
                              </m:sSub>
                            </m:e>
                          </m:d>
                          <m:r>
                            <a:rPr lang="en-US" sz="2400" b="1" i="1" smtClean="0">
                              <a:latin typeface="Cambria Math" panose="02040503050406030204" pitchFamily="18" charset="0"/>
                              <a:ea typeface="Cambria Math" panose="02040503050406030204" pitchFamily="18" charset="0"/>
                            </a:rPr>
                            <m:t>=</m:t>
                          </m:r>
                          <m:sSubSup>
                            <m:sSubSupPr>
                              <m:ctrlPr>
                                <a:rPr lang="en-US" sz="2400" b="1" i="1" smtClean="0">
                                  <a:latin typeface="Cambria Math" panose="02040503050406030204" pitchFamily="18" charset="0"/>
                                  <a:ea typeface="Cambria Math" panose="02040503050406030204" pitchFamily="18" charset="0"/>
                                </a:rPr>
                              </m:ctrlPr>
                            </m:sSubSupPr>
                            <m:e>
                              <m:r>
                                <a:rPr lang="en-US" sz="2400" b="1" i="1" smtClean="0">
                                  <a:latin typeface="Cambria Math" panose="02040503050406030204" pitchFamily="18" charset="0"/>
                                  <a:ea typeface="Cambria Math" panose="02040503050406030204" pitchFamily="18" charset="0"/>
                                </a:rPr>
                                <m:t>𝝈</m:t>
                              </m:r>
                            </m:e>
                            <m:sub>
                              <m:r>
                                <a:rPr lang="en-US" sz="2400" b="1" i="1" smtClean="0">
                                  <a:latin typeface="Cambria Math" panose="02040503050406030204" pitchFamily="18" charset="0"/>
                                  <a:ea typeface="Cambria Math" panose="02040503050406030204" pitchFamily="18" charset="0"/>
                                </a:rPr>
                                <m:t>𝒊</m:t>
                              </m:r>
                            </m:sub>
                            <m:sup>
                              <m:r>
                                <a:rPr lang="en-US" sz="2400" b="1" i="1" smtClean="0">
                                  <a:latin typeface="Cambria Math" panose="02040503050406030204" pitchFamily="18" charset="0"/>
                                  <a:ea typeface="Cambria Math" panose="02040503050406030204" pitchFamily="18" charset="0"/>
                                </a:rPr>
                                <m:t>𝟐</m:t>
                              </m:r>
                            </m:sup>
                          </m:sSubSup>
                        </m:e>
                      </m:func>
                    </m:oMath>
                  </m:oMathPara>
                </a14:m>
                <a:endParaRPr lang="en-US" sz="2400" dirty="0"/>
              </a:p>
            </p:txBody>
          </p:sp>
        </mc:Choice>
        <mc:Fallback xmlns="">
          <p:sp>
            <p:nvSpPr>
              <p:cNvPr id="24" name="TextBox 23">
                <a:extLst>
                  <a:ext uri="{FF2B5EF4-FFF2-40B4-BE49-F238E27FC236}">
                    <a16:creationId xmlns:a16="http://schemas.microsoft.com/office/drawing/2014/main" id="{6EA42B23-37E7-A98F-F5B2-00A5B0AE97F7}"/>
                  </a:ext>
                </a:extLst>
              </p:cNvPr>
              <p:cNvSpPr txBox="1">
                <a:spLocks noRot="1" noChangeAspect="1" noMove="1" noResize="1" noEditPoints="1" noAdjustHandles="1" noChangeArrowheads="1" noChangeShapeType="1" noTextEdit="1"/>
              </p:cNvSpPr>
              <p:nvPr/>
            </p:nvSpPr>
            <p:spPr>
              <a:xfrm>
                <a:off x="384243" y="6186792"/>
                <a:ext cx="6619673" cy="488339"/>
              </a:xfrm>
              <a:prstGeom prst="rect">
                <a:avLst/>
              </a:prstGeom>
              <a:blipFill>
                <a:blip r:embed="rId11"/>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5994718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26FF425-051D-C261-C927-35FFF4F3DC19}"/>
              </a:ext>
            </a:extLst>
          </p:cNvPr>
          <p:cNvSpPr txBox="1"/>
          <p:nvPr/>
        </p:nvSpPr>
        <p:spPr>
          <a:xfrm>
            <a:off x="1401417" y="242675"/>
            <a:ext cx="9869556" cy="584775"/>
          </a:xfrm>
          <a:prstGeom prst="rect">
            <a:avLst/>
          </a:prstGeom>
          <a:noFill/>
        </p:spPr>
        <p:txBody>
          <a:bodyPr wrap="square">
            <a:spAutoFit/>
          </a:bodyPr>
          <a:lstStyle/>
          <a:p>
            <a:r>
              <a:rPr lang="en-US" sz="3200" b="1" dirty="0">
                <a:solidFill>
                  <a:srgbClr val="FF0000"/>
                </a:solidFill>
                <a:latin typeface="Arial" panose="020B0604020202020204" pitchFamily="34" charset="0"/>
                <a:cs typeface="Arial" panose="020B0604020202020204" pitchFamily="34" charset="0"/>
              </a:rPr>
              <a:t>1.4.3.14. Stochastic Gradient and Langevin MCMC</a:t>
            </a:r>
          </a:p>
        </p:txBody>
      </p:sp>
      <p:sp>
        <p:nvSpPr>
          <p:cNvPr id="4" name="TextBox 3">
            <a:extLst>
              <a:ext uri="{FF2B5EF4-FFF2-40B4-BE49-F238E27FC236}">
                <a16:creationId xmlns:a16="http://schemas.microsoft.com/office/drawing/2014/main" id="{DF28C413-5AC6-C1B9-DAEA-20FDB5B55212}"/>
              </a:ext>
            </a:extLst>
          </p:cNvPr>
          <p:cNvSpPr txBox="1"/>
          <p:nvPr/>
        </p:nvSpPr>
        <p:spPr>
          <a:xfrm>
            <a:off x="765314" y="1162879"/>
            <a:ext cx="5759726" cy="523220"/>
          </a:xfrm>
          <a:prstGeom prst="rect">
            <a:avLst/>
          </a:prstGeom>
          <a:noFill/>
        </p:spPr>
        <p:txBody>
          <a:bodyPr wrap="square" rtlCol="0">
            <a:spAutoFit/>
          </a:bodyPr>
          <a:lstStyle/>
          <a:p>
            <a:r>
              <a:rPr lang="en-US" sz="2800" b="1" dirty="0">
                <a:solidFill>
                  <a:srgbClr val="00B050"/>
                </a:solidFill>
                <a:latin typeface="Arial" panose="020B0604020202020204" pitchFamily="34" charset="0"/>
                <a:cs typeface="Arial" panose="020B0604020202020204" pitchFamily="34" charset="0"/>
              </a:rPr>
              <a:t>Step 1: </a:t>
            </a:r>
            <a:r>
              <a:rPr lang="en-US" sz="2400" b="1" dirty="0">
                <a:latin typeface="Arial" panose="020B0604020202020204" pitchFamily="34" charset="0"/>
                <a:cs typeface="Arial" panose="020B0604020202020204" pitchFamily="34" charset="0"/>
              </a:rPr>
              <a:t>Solve</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FEF8B76-A613-8E08-29FF-E8021F7DFF6F}"/>
                  </a:ext>
                </a:extLst>
              </p:cNvPr>
              <p:cNvSpPr txBox="1"/>
              <p:nvPr/>
            </p:nvSpPr>
            <p:spPr>
              <a:xfrm>
                <a:off x="889552" y="1772183"/>
                <a:ext cx="9203635" cy="91422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2400" i="1" smtClean="0">
                              <a:latin typeface="Cambria Math" panose="02040503050406030204" pitchFamily="18" charset="0"/>
                            </a:rPr>
                          </m:ctrlPr>
                        </m:sSupPr>
                        <m:e>
                          <m:r>
                            <a:rPr lang="en-US" sz="2400" i="1" smtClean="0">
                              <a:latin typeface="Cambria Math" panose="02040503050406030204" pitchFamily="18" charset="0"/>
                              <a:ea typeface="Cambria Math" panose="02040503050406030204" pitchFamily="18" charset="0"/>
                            </a:rPr>
                            <m:t>𝜃</m:t>
                          </m:r>
                        </m:e>
                        <m:sup>
                          <m:r>
                            <a:rPr lang="en-US" sz="2400" b="0" i="1" smtClean="0">
                              <a:latin typeface="Cambria Math" panose="02040503050406030204" pitchFamily="18" charset="0"/>
                            </a:rPr>
                            <m:t>∗</m:t>
                          </m:r>
                        </m:sup>
                      </m:sSup>
                      <m:r>
                        <a:rPr lang="en-US" sz="2400" b="0" i="1" smtClean="0">
                          <a:latin typeface="Cambria Math" panose="02040503050406030204" pitchFamily="18" charset="0"/>
                        </a:rPr>
                        <m:t>=</m:t>
                      </m:r>
                      <m:func>
                        <m:funcPr>
                          <m:ctrlPr>
                            <a:rPr lang="en-US" sz="2400" b="0" i="1" smtClean="0">
                              <a:latin typeface="Cambria Math" panose="02040503050406030204" pitchFamily="18" charset="0"/>
                            </a:rPr>
                          </m:ctrlPr>
                        </m:funcPr>
                        <m:fName>
                          <m:limLow>
                            <m:limLowPr>
                              <m:ctrlPr>
                                <a:rPr lang="en-US" sz="2400" b="0" i="1" smtClean="0">
                                  <a:latin typeface="Cambria Math" panose="02040503050406030204" pitchFamily="18" charset="0"/>
                                </a:rPr>
                              </m:ctrlPr>
                            </m:limLowPr>
                            <m:e>
                              <m:r>
                                <m:rPr>
                                  <m:sty m:val="p"/>
                                </m:rPr>
                                <a:rPr lang="en-US" sz="2400" b="0" i="0" smtClean="0">
                                  <a:latin typeface="Cambria Math" panose="02040503050406030204" pitchFamily="18" charset="0"/>
                                </a:rPr>
                                <m:t>argmin</m:t>
                              </m:r>
                            </m:e>
                            <m:lim>
                              <m:r>
                                <a:rPr lang="en-US" sz="2400" b="0" i="1" smtClean="0">
                                  <a:latin typeface="Cambria Math" panose="02040503050406030204" pitchFamily="18" charset="0"/>
                                  <a:ea typeface="Cambria Math" panose="02040503050406030204" pitchFamily="18" charset="0"/>
                                </a:rPr>
                                <m:t>𝜃</m:t>
                              </m:r>
                            </m:lim>
                          </m:limLow>
                        </m:fName>
                        <m:e>
                          <m:nary>
                            <m:naryPr>
                              <m:chr m:val="∑"/>
                              <m:limLoc m:val="subSup"/>
                              <m:ctrlPr>
                                <a:rPr lang="en-US" sz="2400" b="0" i="1" smtClean="0">
                                  <a:latin typeface="Cambria Math" panose="02040503050406030204" pitchFamily="18" charset="0"/>
                                </a:rPr>
                              </m:ctrlPr>
                            </m:naryPr>
                            <m:sub>
                              <m:r>
                                <m:rPr>
                                  <m:brk m:alnAt="25"/>
                                </m:rPr>
                                <a:rPr lang="en-US" sz="2400" b="0" i="1" smtClean="0">
                                  <a:latin typeface="Cambria Math" panose="02040503050406030204" pitchFamily="18" charset="0"/>
                                </a:rPr>
                                <m:t>𝑖</m:t>
                              </m:r>
                              <m:r>
                                <a:rPr lang="en-US" sz="2400" b="0" i="1" smtClean="0">
                                  <a:latin typeface="Cambria Math" panose="02040503050406030204" pitchFamily="18" charset="0"/>
                                </a:rPr>
                                <m:t>=1</m:t>
                              </m:r>
                            </m:sub>
                            <m:sup>
                              <m:r>
                                <a:rPr lang="en-US" sz="2400" b="0" i="1" smtClean="0">
                                  <a:latin typeface="Cambria Math" panose="02040503050406030204" pitchFamily="18" charset="0"/>
                                </a:rPr>
                                <m:t>𝑛</m:t>
                              </m:r>
                            </m:sup>
                            <m:e>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ea typeface="Cambria Math" panose="02040503050406030204" pitchFamily="18" charset="0"/>
                                    </a:rPr>
                                    <m:t>𝜎</m:t>
                                  </m:r>
                                </m:e>
                                <m:sub>
                                  <m:r>
                                    <a:rPr lang="en-US" sz="2400" b="0" i="1" smtClean="0">
                                      <a:latin typeface="Cambria Math" panose="02040503050406030204" pitchFamily="18" charset="0"/>
                                    </a:rPr>
                                    <m:t>𝑖</m:t>
                                  </m:r>
                                </m:sub>
                                <m:sup>
                                  <m:r>
                                    <a:rPr lang="en-US" sz="2400" b="0" i="1" smtClean="0">
                                      <a:latin typeface="Cambria Math" panose="02040503050406030204" pitchFamily="18" charset="0"/>
                                    </a:rPr>
                                    <m:t>2</m:t>
                                  </m:r>
                                </m:sup>
                              </m:sSubSup>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𝐸</m:t>
                                  </m:r>
                                </m:e>
                                <m: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𝑃</m:t>
                                      </m:r>
                                    </m:e>
                                    <m:sub>
                                      <m:r>
                                        <a:rPr lang="en-US" sz="2400" b="0" i="1" smtClean="0">
                                          <a:latin typeface="Cambria Math" panose="02040503050406030204" pitchFamily="18" charset="0"/>
                                        </a:rPr>
                                        <m:t>𝑑𝑎𝑡𝑎</m:t>
                                      </m:r>
                                    </m:sub>
                                  </m:sSub>
                                  <m:r>
                                    <a:rPr lang="en-US" sz="2400" b="0" i="1" smtClean="0">
                                      <a:latin typeface="Cambria Math" panose="02040503050406030204" pitchFamily="18" charset="0"/>
                                    </a:rPr>
                                    <m:t>(</m:t>
                                  </m:r>
                                  <m:r>
                                    <a:rPr lang="en-US" sz="2400" b="0" i="1" smtClean="0">
                                      <a:latin typeface="Cambria Math" panose="02040503050406030204" pitchFamily="18" charset="0"/>
                                    </a:rPr>
                                    <m:t>𝑥</m:t>
                                  </m:r>
                                  <m:r>
                                    <a:rPr lang="en-US" sz="2400" b="0" i="1" smtClean="0">
                                      <a:latin typeface="Cambria Math" panose="02040503050406030204" pitchFamily="18" charset="0"/>
                                    </a:rPr>
                                    <m:t>)</m:t>
                                  </m:r>
                                </m:sub>
                              </m:s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𝐸</m:t>
                                  </m:r>
                                </m:e>
                                <m: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𝑃</m:t>
                                      </m:r>
                                    </m:e>
                                    <m: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𝜎</m:t>
                                          </m:r>
                                        </m:e>
                                        <m:sub>
                                          <m:r>
                                            <a:rPr lang="en-US" sz="2400" b="0" i="1" smtClean="0">
                                              <a:latin typeface="Cambria Math" panose="02040503050406030204" pitchFamily="18" charset="0"/>
                                            </a:rPr>
                                            <m:t>𝑖</m:t>
                                          </m:r>
                                        </m:sub>
                                      </m:sSub>
                                    </m:sub>
                                  </m:sSub>
                                </m:sub>
                              </m:sSub>
                              <m:d>
                                <m:dPr>
                                  <m:begChr m:val="["/>
                                  <m:endChr m:val="]"/>
                                  <m:ctrlPr>
                                    <a:rPr lang="en-US" sz="2400" b="0" i="1" smtClean="0">
                                      <a:latin typeface="Cambria Math" panose="02040503050406030204" pitchFamily="18" charset="0"/>
                                    </a:rPr>
                                  </m:ctrlPr>
                                </m:dPr>
                                <m:e>
                                  <m:sSubSup>
                                    <m:sSubSupPr>
                                      <m:ctrlPr>
                                        <a:rPr lang="en-US" sz="2400" b="0" i="1" smtClean="0">
                                          <a:latin typeface="Cambria Math" panose="02040503050406030204" pitchFamily="18" charset="0"/>
                                        </a:rPr>
                                      </m:ctrlPr>
                                    </m:sSubSupPr>
                                    <m:e>
                                      <m:d>
                                        <m:dPr>
                                          <m:begChr m:val="‖"/>
                                          <m:endChr m:val="‖"/>
                                          <m:ctrlPr>
                                            <a:rPr lang="en-US" sz="2400" b="0" i="1" smtClean="0">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𝑆</m:t>
                                              </m:r>
                                            </m:e>
                                            <m:sub>
                                              <m:r>
                                                <a:rPr lang="en-US" sz="2400" i="1">
                                                  <a:latin typeface="Cambria Math" panose="02040503050406030204" pitchFamily="18" charset="0"/>
                                                  <a:ea typeface="Cambria Math" panose="02040503050406030204" pitchFamily="18" charset="0"/>
                                                </a:rPr>
                                                <m:t>𝜃</m:t>
                                              </m:r>
                                            </m:sub>
                                          </m:sSub>
                                          <m:d>
                                            <m:dPr>
                                              <m:ctrlPr>
                                                <a:rPr lang="en-US" sz="2400" i="1">
                                                  <a:latin typeface="Cambria Math" panose="02040503050406030204" pitchFamily="18" charset="0"/>
                                                </a:rPr>
                                              </m:ctrlPr>
                                            </m:dPr>
                                            <m:e>
                                              <m:acc>
                                                <m:accPr>
                                                  <m:chr m:val="̃"/>
                                                  <m:ctrlPr>
                                                    <a:rPr lang="en-US" sz="2400" i="1">
                                                      <a:latin typeface="Cambria Math" panose="02040503050406030204" pitchFamily="18" charset="0"/>
                                                    </a:rPr>
                                                  </m:ctrlPr>
                                                </m:accPr>
                                                <m:e>
                                                  <m:r>
                                                    <a:rPr lang="en-US" sz="2400" i="1">
                                                      <a:latin typeface="Cambria Math" panose="02040503050406030204" pitchFamily="18" charset="0"/>
                                                    </a:rPr>
                                                    <m:t>𝑥</m:t>
                                                  </m:r>
                                                </m:e>
                                              </m:acc>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𝜎</m:t>
                                                  </m:r>
                                                </m:e>
                                                <m:sub>
                                                  <m:r>
                                                    <a:rPr lang="en-US" sz="2400" i="1">
                                                      <a:latin typeface="Cambria Math" panose="02040503050406030204" pitchFamily="18" charset="0"/>
                                                    </a:rPr>
                                                    <m:t>𝑖</m:t>
                                                  </m:r>
                                                </m:sub>
                                              </m:sSub>
                                            </m:e>
                                          </m:d>
                                          <m:r>
                                            <a:rPr lang="en-US" sz="2400" i="1">
                                              <a:latin typeface="Cambria Math" panose="02040503050406030204" pitchFamily="18" charset="0"/>
                                            </a:rPr>
                                            <m:t>−</m:t>
                                          </m:r>
                                          <m:sSub>
                                            <m:sSubPr>
                                              <m:ctrlPr>
                                                <a:rPr lang="en-US" sz="2400" i="1">
                                                  <a:latin typeface="Cambria Math" panose="02040503050406030204" pitchFamily="18" charset="0"/>
                                                </a:rPr>
                                              </m:ctrlPr>
                                            </m:sSubPr>
                                            <m:e>
                                              <m:r>
                                                <m:rPr>
                                                  <m:sty m:val="p"/>
                                                </m:rPr>
                                                <a:rPr lang="en-US" sz="2400" i="1">
                                                  <a:latin typeface="Cambria Math" panose="02040503050406030204" pitchFamily="18" charset="0"/>
                                                  <a:ea typeface="Cambria Math" panose="02040503050406030204" pitchFamily="18" charset="0"/>
                                                </a:rPr>
                                                <m:t>∇</m:t>
                                              </m:r>
                                            </m:e>
                                            <m:sub>
                                              <m:acc>
                                                <m:accPr>
                                                  <m:chr m:val="̃"/>
                                                  <m:ctrlPr>
                                                    <a:rPr lang="en-US" sz="2400" i="1">
                                                      <a:latin typeface="Cambria Math" panose="02040503050406030204" pitchFamily="18" charset="0"/>
                                                    </a:rPr>
                                                  </m:ctrlPr>
                                                </m:accPr>
                                                <m:e>
                                                  <m:r>
                                                    <a:rPr lang="en-US" sz="2400" i="1">
                                                      <a:latin typeface="Cambria Math" panose="02040503050406030204" pitchFamily="18" charset="0"/>
                                                    </a:rPr>
                                                    <m:t>𝑥</m:t>
                                                  </m:r>
                                                </m:e>
                                              </m:acc>
                                            </m:sub>
                                          </m:sSub>
                                          <m:func>
                                            <m:funcPr>
                                              <m:ctrlPr>
                                                <a:rPr lang="en-US" sz="2400" i="1">
                                                  <a:latin typeface="Cambria Math" panose="02040503050406030204" pitchFamily="18" charset="0"/>
                                                </a:rPr>
                                              </m:ctrlPr>
                                            </m:funcPr>
                                            <m:fName>
                                              <m:r>
                                                <m:rPr>
                                                  <m:sty m:val="p"/>
                                                </m:rPr>
                                                <a:rPr lang="en-US" sz="2400">
                                                  <a:latin typeface="Cambria Math" panose="02040503050406030204" pitchFamily="18" charset="0"/>
                                                </a:rPr>
                                                <m:t>log</m:t>
                                              </m:r>
                                            </m:fName>
                                            <m:e>
                                              <m:sSub>
                                                <m:sSubPr>
                                                  <m:ctrlPr>
                                                    <a:rPr lang="en-US" sz="2400" i="1">
                                                      <a:latin typeface="Cambria Math" panose="02040503050406030204" pitchFamily="18" charset="0"/>
                                                    </a:rPr>
                                                  </m:ctrlPr>
                                                </m:sSubPr>
                                                <m:e>
                                                  <m:r>
                                                    <a:rPr lang="en-US" sz="2400" i="1">
                                                      <a:latin typeface="Cambria Math" panose="02040503050406030204" pitchFamily="18" charset="0"/>
                                                    </a:rPr>
                                                    <m:t>𝑃</m:t>
                                                  </m:r>
                                                </m:e>
                                                <m:sub>
                                                  <m:sSub>
                                                    <m:sSubPr>
                                                      <m:ctrlPr>
                                                        <a:rPr lang="en-US" sz="2400" i="1">
                                                          <a:latin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𝜎</m:t>
                                                      </m:r>
                                                    </m:e>
                                                    <m:sub>
                                                      <m:r>
                                                        <a:rPr lang="en-US" sz="2400" i="1">
                                                          <a:latin typeface="Cambria Math" panose="02040503050406030204" pitchFamily="18" charset="0"/>
                                                        </a:rPr>
                                                        <m:t>𝑖</m:t>
                                                      </m:r>
                                                    </m:sub>
                                                  </m:sSub>
                                                </m:sub>
                                              </m:sSub>
                                              <m:r>
                                                <a:rPr lang="en-US" sz="2400" i="1">
                                                  <a:latin typeface="Cambria Math" panose="02040503050406030204" pitchFamily="18" charset="0"/>
                                                </a:rPr>
                                                <m:t>(</m:t>
                                              </m:r>
                                              <m:acc>
                                                <m:accPr>
                                                  <m:chr m:val="̃"/>
                                                  <m:ctrlPr>
                                                    <a:rPr lang="en-US" sz="2400" i="1">
                                                      <a:latin typeface="Cambria Math" panose="02040503050406030204" pitchFamily="18" charset="0"/>
                                                    </a:rPr>
                                                  </m:ctrlPr>
                                                </m:accPr>
                                                <m:e>
                                                  <m:r>
                                                    <a:rPr lang="en-US" sz="2400" i="1">
                                                      <a:latin typeface="Cambria Math" panose="02040503050406030204" pitchFamily="18" charset="0"/>
                                                    </a:rPr>
                                                    <m:t>𝑥</m:t>
                                                  </m:r>
                                                </m:e>
                                              </m:acc>
                                              <m:r>
                                                <a:rPr lang="en-US" sz="2400" i="1">
                                                  <a:latin typeface="Cambria Math" panose="02040503050406030204" pitchFamily="18" charset="0"/>
                                                </a:rPr>
                                                <m:t>|</m:t>
                                              </m:r>
                                              <m:r>
                                                <a:rPr lang="en-US" sz="2400" i="1">
                                                  <a:latin typeface="Cambria Math" panose="02040503050406030204" pitchFamily="18" charset="0"/>
                                                </a:rPr>
                                                <m:t>𝑥</m:t>
                                              </m:r>
                                              <m:r>
                                                <a:rPr lang="en-US" sz="2400" i="1">
                                                  <a:latin typeface="Cambria Math" panose="02040503050406030204" pitchFamily="18" charset="0"/>
                                                </a:rPr>
                                                <m:t>)</m:t>
                                              </m:r>
                                            </m:e>
                                          </m:func>
                                        </m:e>
                                      </m:d>
                                    </m:e>
                                    <m:sub>
                                      <m:r>
                                        <a:rPr lang="en-US" sz="2400" b="0" i="1" smtClean="0">
                                          <a:latin typeface="Cambria Math" panose="02040503050406030204" pitchFamily="18" charset="0"/>
                                        </a:rPr>
                                        <m:t>2</m:t>
                                      </m:r>
                                    </m:sub>
                                    <m:sup>
                                      <m:r>
                                        <a:rPr lang="en-US" sz="2400" b="0" i="1" smtClean="0">
                                          <a:latin typeface="Cambria Math" panose="02040503050406030204" pitchFamily="18" charset="0"/>
                                        </a:rPr>
                                        <m:t>2</m:t>
                                      </m:r>
                                    </m:sup>
                                  </m:sSubSup>
                                </m:e>
                              </m:d>
                            </m:e>
                          </m:nary>
                        </m:e>
                      </m:func>
                    </m:oMath>
                  </m:oMathPara>
                </a14:m>
                <a:endParaRPr lang="en-US" sz="2400" dirty="0"/>
              </a:p>
            </p:txBody>
          </p:sp>
        </mc:Choice>
        <mc:Fallback xmlns="">
          <p:sp>
            <p:nvSpPr>
              <p:cNvPr id="5" name="TextBox 4">
                <a:extLst>
                  <a:ext uri="{FF2B5EF4-FFF2-40B4-BE49-F238E27FC236}">
                    <a16:creationId xmlns:a16="http://schemas.microsoft.com/office/drawing/2014/main" id="{5FEF8B76-A613-8E08-29FF-E8021F7DFF6F}"/>
                  </a:ext>
                </a:extLst>
              </p:cNvPr>
              <p:cNvSpPr txBox="1">
                <a:spLocks noRot="1" noChangeAspect="1" noMove="1" noResize="1" noEditPoints="1" noAdjustHandles="1" noChangeArrowheads="1" noChangeShapeType="1" noTextEdit="1"/>
              </p:cNvSpPr>
              <p:nvPr/>
            </p:nvSpPr>
            <p:spPr>
              <a:xfrm>
                <a:off x="889552" y="1772183"/>
                <a:ext cx="9203635" cy="914225"/>
              </a:xfrm>
              <a:prstGeom prst="rect">
                <a:avLst/>
              </a:prstGeom>
              <a:blipFill>
                <a:blip r:embed="rId2"/>
                <a:stretch>
                  <a:fillRect/>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1B665420-3B7F-3415-A03D-EDFA4D6F1683}"/>
              </a:ext>
            </a:extLst>
          </p:cNvPr>
          <p:cNvSpPr txBox="1"/>
          <p:nvPr/>
        </p:nvSpPr>
        <p:spPr>
          <a:xfrm>
            <a:off x="765314" y="2593939"/>
            <a:ext cx="3920987" cy="523220"/>
          </a:xfrm>
          <a:prstGeom prst="rect">
            <a:avLst/>
          </a:prstGeom>
          <a:noFill/>
        </p:spPr>
        <p:txBody>
          <a:bodyPr wrap="square" rtlCol="0">
            <a:spAutoFit/>
          </a:bodyPr>
          <a:lstStyle/>
          <a:p>
            <a:r>
              <a:rPr lang="en-US" sz="2800" b="1" dirty="0">
                <a:solidFill>
                  <a:srgbClr val="00B050"/>
                </a:solidFill>
                <a:latin typeface="Arial" panose="020B0604020202020204" pitchFamily="34" charset="0"/>
                <a:cs typeface="Arial" panose="020B0604020202020204" pitchFamily="34" charset="0"/>
              </a:rPr>
              <a:t>Step 2:</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850D3044-D76B-E790-5C83-C83638F0D150}"/>
                  </a:ext>
                </a:extLst>
              </p:cNvPr>
              <p:cNvSpPr txBox="1"/>
              <p:nvPr/>
            </p:nvSpPr>
            <p:spPr>
              <a:xfrm>
                <a:off x="1083364" y="3112941"/>
                <a:ext cx="9730409" cy="877291"/>
              </a:xfrm>
              <a:prstGeom prst="rect">
                <a:avLst/>
              </a:prstGeom>
              <a:noFill/>
            </p:spPr>
            <p:txBody>
              <a:bodyPr wrap="square">
                <a:spAutoFit/>
              </a:bodyPr>
              <a:lstStyle/>
              <a:p>
                <a:r>
                  <a:rPr lang="en-US" sz="2400" dirty="0"/>
                  <a:t>Similar to stochastic gradient algorithm, we use Langevin MCMC to get a sample for each </a:t>
                </a:r>
                <a14:m>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𝑃</m:t>
                        </m:r>
                      </m:e>
                      <m:sub>
                        <m:sSub>
                          <m:sSubPr>
                            <m:ctrlPr>
                              <a:rPr lang="en-US" sz="2400" i="1" smtClean="0">
                                <a:latin typeface="Cambria Math" panose="02040503050406030204" pitchFamily="18" charset="0"/>
                              </a:rPr>
                            </m:ctrlPr>
                          </m:sSubPr>
                          <m:e>
                            <m:r>
                              <a:rPr lang="en-US" sz="2400" i="1" smtClean="0">
                                <a:latin typeface="Cambria Math" panose="02040503050406030204" pitchFamily="18" charset="0"/>
                                <a:ea typeface="Cambria Math" panose="02040503050406030204" pitchFamily="18" charset="0"/>
                              </a:rPr>
                              <m:t>𝜎</m:t>
                            </m:r>
                          </m:e>
                          <m:sub>
                            <m:r>
                              <a:rPr lang="en-US" sz="2400" b="0" i="1" smtClean="0">
                                <a:latin typeface="Cambria Math" panose="02040503050406030204" pitchFamily="18" charset="0"/>
                              </a:rPr>
                              <m:t>𝑖</m:t>
                            </m:r>
                          </m:sub>
                        </m:sSub>
                      </m:sub>
                    </m:sSub>
                  </m:oMath>
                </a14:m>
                <a:r>
                  <a:rPr lang="en-US" sz="2400" dirty="0"/>
                  <a:t>(x) sequentially</a:t>
                </a:r>
              </a:p>
            </p:txBody>
          </p:sp>
        </mc:Choice>
        <mc:Fallback xmlns="">
          <p:sp>
            <p:nvSpPr>
              <p:cNvPr id="8" name="TextBox 7">
                <a:extLst>
                  <a:ext uri="{FF2B5EF4-FFF2-40B4-BE49-F238E27FC236}">
                    <a16:creationId xmlns:a16="http://schemas.microsoft.com/office/drawing/2014/main" id="{850D3044-D76B-E790-5C83-C83638F0D150}"/>
                  </a:ext>
                </a:extLst>
              </p:cNvPr>
              <p:cNvSpPr txBox="1">
                <a:spLocks noRot="1" noChangeAspect="1" noMove="1" noResize="1" noEditPoints="1" noAdjustHandles="1" noChangeArrowheads="1" noChangeShapeType="1" noTextEdit="1"/>
              </p:cNvSpPr>
              <p:nvPr/>
            </p:nvSpPr>
            <p:spPr>
              <a:xfrm>
                <a:off x="1083364" y="3112941"/>
                <a:ext cx="9730409" cy="877291"/>
              </a:xfrm>
              <a:prstGeom prst="rect">
                <a:avLst/>
              </a:prstGeom>
              <a:blipFill>
                <a:blip r:embed="rId3"/>
                <a:stretch>
                  <a:fillRect l="-1003" t="-5556" b="-104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5FFBA95-B5E4-62C7-D277-A95F018EA647}"/>
                  </a:ext>
                </a:extLst>
              </p:cNvPr>
              <p:cNvSpPr txBox="1"/>
              <p:nvPr/>
            </p:nvSpPr>
            <p:spPr>
              <a:xfrm>
                <a:off x="1550504" y="4632754"/>
                <a:ext cx="10679595" cy="539571"/>
              </a:xfrm>
              <a:prstGeom prst="rect">
                <a:avLst/>
              </a:prstGeom>
              <a:noFill/>
            </p:spPr>
            <p:txBody>
              <a:bodyPr wrap="square" rtlCol="0">
                <a:spAutoFit/>
              </a:bodyPr>
              <a:lstStyle/>
              <a:p>
                <a14:m>
                  <m:oMath xmlns:m="http://schemas.openxmlformats.org/officeDocument/2006/math">
                    <m:r>
                      <a:rPr lang="en-US" sz="2400" b="0" i="1" smtClean="0">
                        <a:latin typeface="Cambria Math" panose="02040503050406030204" pitchFamily="18" charset="0"/>
                      </a:rPr>
                      <m:t>=</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𝑥</m:t>
                        </m:r>
                      </m:e>
                      <m:sub>
                        <m:r>
                          <a:rPr lang="en-US" sz="2400" b="0" i="1" smtClean="0">
                            <a:latin typeface="Cambria Math" panose="02040503050406030204" pitchFamily="18" charset="0"/>
                          </a:rPr>
                          <m:t>𝑖</m:t>
                        </m:r>
                      </m:sub>
                      <m:sup>
                        <m:r>
                          <a:rPr lang="en-US" sz="2400" b="0" i="1" smtClean="0">
                            <a:latin typeface="Cambria Math" panose="02040503050406030204" pitchFamily="18" charset="0"/>
                          </a:rPr>
                          <m:t>𝑚</m:t>
                        </m:r>
                        <m:r>
                          <a:rPr lang="en-US" sz="2400" b="0" i="1" smtClean="0">
                            <a:latin typeface="Cambria Math" panose="02040503050406030204" pitchFamily="18" charset="0"/>
                          </a:rPr>
                          <m:t>−1</m:t>
                        </m:r>
                      </m:sup>
                    </m:sSubSup>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𝜀</m:t>
                        </m:r>
                      </m:e>
                      <m:sub>
                        <m:r>
                          <a:rPr lang="en-US" sz="2400" b="0" i="1" smtClean="0">
                            <a:latin typeface="Cambria Math" panose="02040503050406030204" pitchFamily="18" charset="0"/>
                          </a:rPr>
                          <m:t>𝑖</m:t>
                        </m:r>
                      </m:sub>
                    </m:s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𝑆</m:t>
                        </m:r>
                      </m:e>
                      <m:sub>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𝜃</m:t>
                            </m:r>
                          </m:e>
                          <m:sup>
                            <m:r>
                              <a:rPr lang="en-US" sz="2400" b="0" i="1" smtClean="0">
                                <a:latin typeface="Cambria Math" panose="02040503050406030204" pitchFamily="18" charset="0"/>
                              </a:rPr>
                              <m:t>∗</m:t>
                            </m:r>
                          </m:sup>
                        </m:sSup>
                      </m:sub>
                    </m:sSub>
                    <m:d>
                      <m:dPr>
                        <m:ctrlPr>
                          <a:rPr lang="en-US" sz="2400" b="0" i="1" smtClean="0">
                            <a:latin typeface="Cambria Math" panose="02040503050406030204" pitchFamily="18" charset="0"/>
                          </a:rPr>
                        </m:ctrlPr>
                      </m:dPr>
                      <m:e>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𝑥</m:t>
                            </m:r>
                          </m:e>
                          <m:sub>
                            <m:r>
                              <a:rPr lang="en-US" sz="2400" b="0" i="1" smtClean="0">
                                <a:latin typeface="Cambria Math" panose="02040503050406030204" pitchFamily="18" charset="0"/>
                              </a:rPr>
                              <m:t>𝑖</m:t>
                            </m:r>
                          </m:sub>
                          <m:sup>
                            <m:r>
                              <a:rPr lang="en-US" sz="2400" b="0" i="1" smtClean="0">
                                <a:latin typeface="Cambria Math" panose="02040503050406030204" pitchFamily="18" charset="0"/>
                              </a:rPr>
                              <m:t>𝑚</m:t>
                            </m:r>
                            <m:r>
                              <a:rPr lang="en-US" sz="2400" b="0" i="1" smtClean="0">
                                <a:latin typeface="Cambria Math" panose="02040503050406030204" pitchFamily="18" charset="0"/>
                              </a:rPr>
                              <m:t>−1</m:t>
                            </m:r>
                          </m:sup>
                        </m:sSubSup>
                        <m:r>
                          <a:rPr lang="en-US" sz="2400" b="0" i="1" smtClean="0">
                            <a:latin typeface="Cambria Math" panose="02040503050406030204" pitchFamily="18" charset="0"/>
                          </a:rPr>
                          <m:t>, </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𝜎</m:t>
                            </m:r>
                          </m:e>
                          <m:sub>
                            <m:r>
                              <a:rPr lang="en-US" sz="2400" b="0" i="1" smtClean="0">
                                <a:latin typeface="Cambria Math" panose="02040503050406030204" pitchFamily="18" charset="0"/>
                              </a:rPr>
                              <m:t>𝑖</m:t>
                            </m:r>
                          </m:sub>
                        </m:sSub>
                      </m:e>
                    </m:d>
                    <m:r>
                      <a:rPr lang="en-US" sz="2400" b="0" i="1" smtClean="0">
                        <a:latin typeface="Cambria Math" panose="02040503050406030204" pitchFamily="18" charset="0"/>
                      </a:rPr>
                      <m:t>+</m:t>
                    </m:r>
                    <m:rad>
                      <m:radPr>
                        <m:degHide m:val="on"/>
                        <m:ctrlPr>
                          <a:rPr lang="en-US" sz="2400" b="0" i="1" smtClean="0">
                            <a:latin typeface="Cambria Math" panose="02040503050406030204" pitchFamily="18" charset="0"/>
                          </a:rPr>
                        </m:ctrlPr>
                      </m:radPr>
                      <m:deg/>
                      <m:e>
                        <m:r>
                          <a:rPr lang="en-US" sz="2400" b="0" i="1" smtClean="0">
                            <a:latin typeface="Cambria Math" panose="02040503050406030204" pitchFamily="18" charset="0"/>
                          </a:rPr>
                          <m:t>2</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𝜀</m:t>
                            </m:r>
                          </m:e>
                          <m:sub>
                            <m:r>
                              <a:rPr lang="en-US" sz="2400" b="0" i="1" smtClean="0">
                                <a:latin typeface="Cambria Math" panose="02040503050406030204" pitchFamily="18" charset="0"/>
                              </a:rPr>
                              <m:t>𝑖</m:t>
                            </m:r>
                          </m:sub>
                        </m:sSub>
                      </m:e>
                    </m:rad>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𝑧</m:t>
                        </m:r>
                      </m:e>
                      <m:sub>
                        <m:r>
                          <a:rPr lang="en-US" sz="2400" b="0" i="1" smtClean="0">
                            <a:latin typeface="Cambria Math" panose="02040503050406030204" pitchFamily="18" charset="0"/>
                          </a:rPr>
                          <m:t>𝑖</m:t>
                        </m:r>
                      </m:sub>
                      <m:sup>
                        <m:r>
                          <a:rPr lang="en-US" sz="2400" b="0" i="1" smtClean="0">
                            <a:latin typeface="Cambria Math" panose="02040503050406030204" pitchFamily="18" charset="0"/>
                          </a:rPr>
                          <m:t>𝑚</m:t>
                        </m:r>
                      </m:sup>
                    </m:sSubSup>
                    <m:r>
                      <a:rPr lang="en-US" sz="2400" b="0" i="1" smtClean="0">
                        <a:latin typeface="Cambria Math" panose="02040503050406030204" pitchFamily="18" charset="0"/>
                      </a:rPr>
                      <m:t>, </m:t>
                    </m:r>
                    <m:r>
                      <a:rPr lang="en-US" sz="2400" b="0" i="1" smtClean="0">
                        <a:latin typeface="Cambria Math" panose="02040503050406030204" pitchFamily="18" charset="0"/>
                      </a:rPr>
                      <m:t>𝑚</m:t>
                    </m:r>
                    <m:r>
                      <a:rPr lang="en-US" sz="2400" b="0" i="1" smtClean="0">
                        <a:latin typeface="Cambria Math" panose="02040503050406030204" pitchFamily="18" charset="0"/>
                      </a:rPr>
                      <m:t>=1,…, </m:t>
                    </m:r>
                    <m:r>
                      <a:rPr lang="en-US" sz="2400" b="0" i="1" smtClean="0">
                        <a:latin typeface="Cambria Math" panose="02040503050406030204" pitchFamily="18" charset="0"/>
                      </a:rPr>
                      <m:t>𝑀</m:t>
                    </m:r>
                    <m:r>
                      <a:rPr lang="en-US" sz="2400" b="0" i="1" smtClean="0">
                        <a:latin typeface="Cambria Math" panose="02040503050406030204" pitchFamily="18" charset="0"/>
                      </a:rPr>
                      <m:t>, </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𝜀</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&gt;0,</m:t>
                    </m:r>
                    <m:sSubSup>
                      <m:sSubSupPr>
                        <m:ctrlPr>
                          <a:rPr lang="en-US" sz="2400" i="1">
                            <a:latin typeface="Cambria Math" panose="02040503050406030204" pitchFamily="18" charset="0"/>
                          </a:rPr>
                        </m:ctrlPr>
                      </m:sSubSupPr>
                      <m:e>
                        <m:r>
                          <a:rPr lang="en-US" sz="2400" i="1">
                            <a:latin typeface="Cambria Math" panose="02040503050406030204" pitchFamily="18" charset="0"/>
                          </a:rPr>
                          <m:t>𝑧</m:t>
                        </m:r>
                      </m:e>
                      <m:sub>
                        <m:r>
                          <a:rPr lang="en-US" sz="2400" i="1">
                            <a:latin typeface="Cambria Math" panose="02040503050406030204" pitchFamily="18" charset="0"/>
                          </a:rPr>
                          <m:t>𝑖</m:t>
                        </m:r>
                      </m:sub>
                      <m:sup>
                        <m:r>
                          <a:rPr lang="en-US" sz="2400" i="1">
                            <a:latin typeface="Cambria Math" panose="02040503050406030204" pitchFamily="18" charset="0"/>
                          </a:rPr>
                          <m:t>𝑚</m:t>
                        </m:r>
                      </m:sup>
                    </m:sSubSup>
                  </m:oMath>
                </a14:m>
                <a:r>
                  <a:rPr lang="en-US" sz="2400" dirty="0"/>
                  <a:t> is standard normal.</a:t>
                </a:r>
              </a:p>
            </p:txBody>
          </p:sp>
        </mc:Choice>
        <mc:Fallback xmlns="">
          <p:sp>
            <p:nvSpPr>
              <p:cNvPr id="9" name="TextBox 8">
                <a:extLst>
                  <a:ext uri="{FF2B5EF4-FFF2-40B4-BE49-F238E27FC236}">
                    <a16:creationId xmlns:a16="http://schemas.microsoft.com/office/drawing/2014/main" id="{E5FFBA95-B5E4-62C7-D277-A95F018EA647}"/>
                  </a:ext>
                </a:extLst>
              </p:cNvPr>
              <p:cNvSpPr txBox="1">
                <a:spLocks noRot="1" noChangeAspect="1" noMove="1" noResize="1" noEditPoints="1" noAdjustHandles="1" noChangeArrowheads="1" noChangeShapeType="1" noTextEdit="1"/>
              </p:cNvSpPr>
              <p:nvPr/>
            </p:nvSpPr>
            <p:spPr>
              <a:xfrm>
                <a:off x="1550504" y="4632754"/>
                <a:ext cx="10679595" cy="539571"/>
              </a:xfrm>
              <a:prstGeom prst="rect">
                <a:avLst/>
              </a:prstGeom>
              <a:blipFill>
                <a:blip r:embed="rId4"/>
                <a:stretch>
                  <a:fillRect b="-215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A05A1680-DE0F-D7AE-CDC9-17EF805314E2}"/>
                  </a:ext>
                </a:extLst>
              </p:cNvPr>
              <p:cNvSpPr txBox="1"/>
              <p:nvPr/>
            </p:nvSpPr>
            <p:spPr>
              <a:xfrm>
                <a:off x="3047586" y="3243821"/>
                <a:ext cx="6095170" cy="37035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sz="1800" i="1" smtClean="0">
                              <a:latin typeface="Cambria Math" panose="02040503050406030204" pitchFamily="18" charset="0"/>
                            </a:rPr>
                          </m:ctrlPr>
                        </m:sSubSupPr>
                        <m:e>
                          <m:r>
                            <a:rPr lang="en-US" sz="1800" b="0" i="1" smtClean="0">
                              <a:latin typeface="Cambria Math" panose="02040503050406030204" pitchFamily="18" charset="0"/>
                            </a:rPr>
                            <m:t>𝑥</m:t>
                          </m:r>
                        </m:e>
                        <m:sub>
                          <m:r>
                            <a:rPr lang="en-US" sz="1800" b="0" i="1" smtClean="0">
                              <a:latin typeface="Cambria Math" panose="02040503050406030204" pitchFamily="18" charset="0"/>
                            </a:rPr>
                            <m:t>𝑖</m:t>
                          </m:r>
                        </m:sub>
                        <m:sup>
                          <m:r>
                            <a:rPr lang="en-US" sz="1800" b="0" i="1" smtClean="0">
                              <a:latin typeface="Cambria Math" panose="02040503050406030204" pitchFamily="18" charset="0"/>
                            </a:rPr>
                            <m:t>𝑚</m:t>
                          </m:r>
                        </m:sup>
                      </m:sSubSup>
                    </m:oMath>
                  </m:oMathPara>
                </a14:m>
                <a:endParaRPr lang="en-US" dirty="0"/>
              </a:p>
            </p:txBody>
          </p:sp>
        </mc:Choice>
        <mc:Fallback xmlns="">
          <p:sp>
            <p:nvSpPr>
              <p:cNvPr id="11" name="TextBox 10">
                <a:extLst>
                  <a:ext uri="{FF2B5EF4-FFF2-40B4-BE49-F238E27FC236}">
                    <a16:creationId xmlns:a16="http://schemas.microsoft.com/office/drawing/2014/main" id="{A05A1680-DE0F-D7AE-CDC9-17EF805314E2}"/>
                  </a:ext>
                </a:extLst>
              </p:cNvPr>
              <p:cNvSpPr txBox="1">
                <a:spLocks noRot="1" noChangeAspect="1" noMove="1" noResize="1" noEditPoints="1" noAdjustHandles="1" noChangeArrowheads="1" noChangeShapeType="1" noTextEdit="1"/>
              </p:cNvSpPr>
              <p:nvPr/>
            </p:nvSpPr>
            <p:spPr>
              <a:xfrm>
                <a:off x="3047586" y="3243821"/>
                <a:ext cx="6095170" cy="370358"/>
              </a:xfrm>
              <a:prstGeom prst="rect">
                <a:avLst/>
              </a:prstGeom>
              <a:blipFill>
                <a:blip r:embed="rId5"/>
                <a:stretch>
                  <a:fillRect b="-327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BA34CD45-180F-E47A-3BE9-732D22173E89}"/>
                  </a:ext>
                </a:extLst>
              </p:cNvPr>
              <p:cNvSpPr txBox="1"/>
              <p:nvPr/>
            </p:nvSpPr>
            <p:spPr>
              <a:xfrm>
                <a:off x="889552" y="4072793"/>
                <a:ext cx="6095170" cy="55996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sz="2400" i="1" smtClean="0">
                              <a:latin typeface="Cambria Math" panose="02040503050406030204" pitchFamily="18" charset="0"/>
                            </a:rPr>
                          </m:ctrlPr>
                        </m:sSubSupPr>
                        <m:e>
                          <m:r>
                            <a:rPr lang="en-US" sz="2400" b="0" i="1" smtClean="0">
                              <a:latin typeface="Cambria Math" panose="02040503050406030204" pitchFamily="18" charset="0"/>
                            </a:rPr>
                            <m:t>𝑥</m:t>
                          </m:r>
                        </m:e>
                        <m:sub>
                          <m:r>
                            <a:rPr lang="en-US" sz="2400" b="0" i="1" smtClean="0">
                              <a:latin typeface="Cambria Math" panose="02040503050406030204" pitchFamily="18" charset="0"/>
                            </a:rPr>
                            <m:t>𝑖</m:t>
                          </m:r>
                        </m:sub>
                        <m:sup>
                          <m:r>
                            <a:rPr lang="en-US" sz="2400" b="0" i="1" smtClean="0">
                              <a:latin typeface="Cambria Math" panose="02040503050406030204" pitchFamily="18" charset="0"/>
                            </a:rPr>
                            <m:t>𝑚</m:t>
                          </m:r>
                        </m:sup>
                      </m:sSubSup>
                      <m:r>
                        <a:rPr lang="en-US" sz="2400" b="0" i="0" smtClean="0">
                          <a:latin typeface="Cambria Math" panose="02040503050406030204" pitchFamily="18" charset="0"/>
                        </a:rPr>
                        <m:t>=</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𝑥</m:t>
                          </m:r>
                        </m:e>
                        <m:sub>
                          <m:r>
                            <a:rPr lang="en-US" sz="2400" b="0" i="1" smtClean="0">
                              <a:latin typeface="Cambria Math" panose="02040503050406030204" pitchFamily="18" charset="0"/>
                            </a:rPr>
                            <m:t>𝑖</m:t>
                          </m:r>
                        </m:sub>
                        <m:sup>
                          <m:r>
                            <a:rPr lang="en-US" sz="2400" b="0" i="1" smtClean="0">
                              <a:latin typeface="Cambria Math" panose="02040503050406030204" pitchFamily="18" charset="0"/>
                            </a:rPr>
                            <m:t>𝑚</m:t>
                          </m:r>
                          <m:r>
                            <a:rPr lang="en-US" sz="2400" b="0" i="1" smtClean="0">
                              <a:latin typeface="Cambria Math" panose="02040503050406030204" pitchFamily="18" charset="0"/>
                            </a:rPr>
                            <m:t>−1</m:t>
                          </m:r>
                        </m:sup>
                      </m:sSubSup>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𝜀</m:t>
                          </m:r>
                        </m:e>
                        <m:sub>
                          <m:r>
                            <a:rPr lang="en-US" sz="2400" b="0" i="1" smtClean="0">
                              <a:latin typeface="Cambria Math" panose="02040503050406030204" pitchFamily="18" charset="0"/>
                            </a:rPr>
                            <m:t>𝑖</m:t>
                          </m:r>
                        </m:sub>
                      </m:sSub>
                      <m:sSub>
                        <m:sSubPr>
                          <m:ctrlPr>
                            <a:rPr lang="en-US" sz="2400" b="0" i="1" smtClean="0">
                              <a:latin typeface="Cambria Math" panose="02040503050406030204" pitchFamily="18" charset="0"/>
                            </a:rPr>
                          </m:ctrlPr>
                        </m:sSubPr>
                        <m:e>
                          <m:r>
                            <m:rPr>
                              <m:sty m:val="p"/>
                            </m:rPr>
                            <a:rPr lang="en-US" sz="2400" b="0" i="1" smtClean="0">
                              <a:latin typeface="Cambria Math" panose="02040503050406030204" pitchFamily="18" charset="0"/>
                              <a:ea typeface="Cambria Math" panose="02040503050406030204" pitchFamily="18" charset="0"/>
                            </a:rPr>
                            <m:t>∇</m:t>
                          </m:r>
                        </m:e>
                        <m:sub>
                          <m:r>
                            <a:rPr lang="en-US" sz="2400" b="0" i="1" smtClean="0">
                              <a:latin typeface="Cambria Math" panose="02040503050406030204" pitchFamily="18" charset="0"/>
                            </a:rPr>
                            <m:t>𝑥</m:t>
                          </m:r>
                        </m:sub>
                      </m:sSub>
                      <m:func>
                        <m:funcPr>
                          <m:ctrlPr>
                            <a:rPr lang="en-US" sz="2400" b="0" i="1" smtClean="0">
                              <a:latin typeface="Cambria Math" panose="02040503050406030204" pitchFamily="18" charset="0"/>
                            </a:rPr>
                          </m:ctrlPr>
                        </m:funcPr>
                        <m:fName>
                          <m:r>
                            <m:rPr>
                              <m:sty m:val="p"/>
                            </m:rPr>
                            <a:rPr lang="en-US" sz="2400" b="0" i="0" smtClean="0">
                              <a:latin typeface="Cambria Math" panose="02040503050406030204" pitchFamily="18" charset="0"/>
                            </a:rPr>
                            <m:t>log</m:t>
                          </m:r>
                        </m:fName>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𝑃</m:t>
                              </m:r>
                            </m:e>
                            <m: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𝜎</m:t>
                                  </m:r>
                                </m:e>
                                <m:sub>
                                  <m:r>
                                    <a:rPr lang="en-US" sz="2400" b="0" i="1" smtClean="0">
                                      <a:latin typeface="Cambria Math" panose="02040503050406030204" pitchFamily="18" charset="0"/>
                                    </a:rPr>
                                    <m:t>𝑖</m:t>
                                  </m:r>
                                </m:sub>
                              </m:sSub>
                            </m:sub>
                          </m:sSub>
                          <m:d>
                            <m:dPr>
                              <m:ctrlPr>
                                <a:rPr lang="en-US" sz="2400" b="0" i="1" smtClean="0">
                                  <a:latin typeface="Cambria Math" panose="02040503050406030204" pitchFamily="18" charset="0"/>
                                </a:rPr>
                              </m:ctrlPr>
                            </m:dPr>
                            <m:e>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𝑥</m:t>
                                  </m:r>
                                </m:e>
                                <m:sub>
                                  <m:r>
                                    <a:rPr lang="en-US" sz="2400" b="0" i="1" smtClean="0">
                                      <a:latin typeface="Cambria Math" panose="02040503050406030204" pitchFamily="18" charset="0"/>
                                    </a:rPr>
                                    <m:t>𝑖</m:t>
                                  </m:r>
                                </m:sub>
                                <m:sup>
                                  <m:r>
                                    <a:rPr lang="en-US" sz="2400" b="0" i="1" smtClean="0">
                                      <a:latin typeface="Cambria Math" panose="02040503050406030204" pitchFamily="18" charset="0"/>
                                    </a:rPr>
                                    <m:t>𝑚</m:t>
                                  </m:r>
                                  <m:r>
                                    <a:rPr lang="en-US" sz="2400" b="0" i="1" smtClean="0">
                                      <a:latin typeface="Cambria Math" panose="02040503050406030204" pitchFamily="18" charset="0"/>
                                    </a:rPr>
                                    <m:t>−1</m:t>
                                  </m:r>
                                </m:sup>
                              </m:sSubSup>
                            </m:e>
                          </m:d>
                          <m:r>
                            <a:rPr lang="en-US" sz="2400" b="0" i="1" smtClean="0">
                              <a:latin typeface="Cambria Math" panose="02040503050406030204" pitchFamily="18" charset="0"/>
                            </a:rPr>
                            <m:t>+</m:t>
                          </m:r>
                          <m:rad>
                            <m:radPr>
                              <m:degHide m:val="on"/>
                              <m:ctrlPr>
                                <a:rPr lang="en-US" sz="2400" b="0" i="1" smtClean="0">
                                  <a:latin typeface="Cambria Math" panose="02040503050406030204" pitchFamily="18" charset="0"/>
                                </a:rPr>
                              </m:ctrlPr>
                            </m:radPr>
                            <m:deg/>
                            <m:e>
                              <m:r>
                                <a:rPr lang="en-US" sz="2400" b="0" i="1" smtClean="0">
                                  <a:latin typeface="Cambria Math" panose="02040503050406030204" pitchFamily="18" charset="0"/>
                                </a:rPr>
                                <m:t>2</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𝜀</m:t>
                                  </m:r>
                                </m:e>
                                <m:sub>
                                  <m:r>
                                    <a:rPr lang="en-US" sz="2400" b="0" i="1" smtClean="0">
                                      <a:latin typeface="Cambria Math" panose="02040503050406030204" pitchFamily="18" charset="0"/>
                                    </a:rPr>
                                    <m:t>𝑖</m:t>
                                  </m:r>
                                </m:sub>
                              </m:sSub>
                            </m:e>
                          </m:rad>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𝑧</m:t>
                              </m:r>
                            </m:e>
                            <m:sub>
                              <m:r>
                                <a:rPr lang="en-US" sz="2400" b="0" i="1" smtClean="0">
                                  <a:latin typeface="Cambria Math" panose="02040503050406030204" pitchFamily="18" charset="0"/>
                                </a:rPr>
                                <m:t>𝑖</m:t>
                              </m:r>
                            </m:sub>
                            <m:sup>
                              <m:r>
                                <a:rPr lang="en-US" sz="2400" b="0" i="1" smtClean="0">
                                  <a:latin typeface="Cambria Math" panose="02040503050406030204" pitchFamily="18" charset="0"/>
                                </a:rPr>
                                <m:t>𝑚</m:t>
                              </m:r>
                            </m:sup>
                          </m:sSubSup>
                        </m:e>
                      </m:func>
                    </m:oMath>
                  </m:oMathPara>
                </a14:m>
                <a:endParaRPr lang="en-US" sz="2400" dirty="0"/>
              </a:p>
            </p:txBody>
          </p:sp>
        </mc:Choice>
        <mc:Fallback xmlns="">
          <p:sp>
            <p:nvSpPr>
              <p:cNvPr id="13" name="TextBox 12">
                <a:extLst>
                  <a:ext uri="{FF2B5EF4-FFF2-40B4-BE49-F238E27FC236}">
                    <a16:creationId xmlns:a16="http://schemas.microsoft.com/office/drawing/2014/main" id="{BA34CD45-180F-E47A-3BE9-732D22173E89}"/>
                  </a:ext>
                </a:extLst>
              </p:cNvPr>
              <p:cNvSpPr txBox="1">
                <a:spLocks noRot="1" noChangeAspect="1" noMove="1" noResize="1" noEditPoints="1" noAdjustHandles="1" noChangeArrowheads="1" noChangeShapeType="1" noTextEdit="1"/>
              </p:cNvSpPr>
              <p:nvPr/>
            </p:nvSpPr>
            <p:spPr>
              <a:xfrm>
                <a:off x="889552" y="4072793"/>
                <a:ext cx="6095170" cy="559961"/>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ED84AC0E-F85E-DB0B-534E-B2E0A31C8501}"/>
                  </a:ext>
                </a:extLst>
              </p:cNvPr>
              <p:cNvSpPr txBox="1"/>
              <p:nvPr/>
            </p:nvSpPr>
            <p:spPr>
              <a:xfrm>
                <a:off x="842961" y="5172325"/>
                <a:ext cx="11302656" cy="523220"/>
              </a:xfrm>
              <a:prstGeom prst="rect">
                <a:avLst/>
              </a:prstGeom>
              <a:noFill/>
            </p:spPr>
            <p:txBody>
              <a:bodyPr wrap="square" rtlCol="0">
                <a:spAutoFit/>
              </a:bodyPr>
              <a:lstStyle/>
              <a:p>
                <a:r>
                  <a:rPr lang="en-US" sz="2800" b="1" dirty="0">
                    <a:solidFill>
                      <a:srgbClr val="00B050"/>
                    </a:solidFill>
                    <a:latin typeface="Arial" panose="020B0604020202020204" pitchFamily="34" charset="0"/>
                    <a:cs typeface="Arial" panose="020B0604020202020204" pitchFamily="34" charset="0"/>
                  </a:rPr>
                  <a:t>Step 3: </a:t>
                </a:r>
                <a:r>
                  <a:rPr lang="en-US" sz="2400" dirty="0">
                    <a:latin typeface="Arial" panose="020B0604020202020204" pitchFamily="34" charset="0"/>
                    <a:cs typeface="Arial" panose="020B0604020202020204" pitchFamily="34" charset="0"/>
                  </a:rPr>
                  <a:t>Repeat for </a:t>
                </a:r>
                <a14:m>
                  <m:oMath xmlns:m="http://schemas.openxmlformats.org/officeDocument/2006/math">
                    <m:r>
                      <a:rPr lang="en-US" sz="2400" b="0" i="1" smtClean="0">
                        <a:latin typeface="Cambria Math" panose="02040503050406030204" pitchFamily="18" charset="0"/>
                        <a:cs typeface="Arial" panose="020B0604020202020204" pitchFamily="34" charset="0"/>
                      </a:rPr>
                      <m:t>𝑖</m:t>
                    </m:r>
                    <m:r>
                      <a:rPr lang="en-US" sz="2400" b="0" i="1" smtClean="0">
                        <a:latin typeface="Cambria Math" panose="02040503050406030204" pitchFamily="18" charset="0"/>
                        <a:cs typeface="Arial" panose="020B0604020202020204" pitchFamily="34" charset="0"/>
                      </a:rPr>
                      <m:t>=</m:t>
                    </m:r>
                    <m:r>
                      <a:rPr lang="en-US" sz="2400" b="0" i="1" smtClean="0">
                        <a:latin typeface="Cambria Math" panose="02040503050406030204" pitchFamily="18" charset="0"/>
                        <a:cs typeface="Arial" panose="020B0604020202020204" pitchFamily="34" charset="0"/>
                      </a:rPr>
                      <m:t>𝑁</m:t>
                    </m:r>
                    <m:r>
                      <a:rPr lang="en-US" sz="2400" b="0" i="1" smtClean="0">
                        <a:latin typeface="Cambria Math" panose="02040503050406030204" pitchFamily="18" charset="0"/>
                        <a:cs typeface="Arial" panose="020B0604020202020204" pitchFamily="34" charset="0"/>
                      </a:rPr>
                      <m:t>, </m:t>
                    </m:r>
                    <m:r>
                      <a:rPr lang="en-US" sz="2400" b="0" i="1" smtClean="0">
                        <a:latin typeface="Cambria Math" panose="02040503050406030204" pitchFamily="18" charset="0"/>
                        <a:cs typeface="Arial" panose="020B0604020202020204" pitchFamily="34" charset="0"/>
                      </a:rPr>
                      <m:t>𝑁</m:t>
                    </m:r>
                    <m:r>
                      <a:rPr lang="en-US" sz="2400" b="0" i="1" smtClean="0">
                        <a:latin typeface="Cambria Math" panose="02040503050406030204" pitchFamily="18" charset="0"/>
                        <a:cs typeface="Arial" panose="020B0604020202020204" pitchFamily="34" charset="0"/>
                      </a:rPr>
                      <m:t>−1, …, 1,</m:t>
                    </m:r>
                  </m:oMath>
                </a14:m>
                <a:r>
                  <a:rPr lang="en-US" sz="2400" dirty="0">
                    <a:latin typeface="Arial" panose="020B0604020202020204" pitchFamily="34" charset="0"/>
                    <a:cs typeface="Arial" panose="020B0604020202020204" pitchFamily="34" charset="0"/>
                  </a:rPr>
                  <a:t> with </a:t>
                </a:r>
                <a14:m>
                  <m:oMath xmlns:m="http://schemas.openxmlformats.org/officeDocument/2006/math">
                    <m:sSubSup>
                      <m:sSubSupPr>
                        <m:ctrlPr>
                          <a:rPr lang="en-US" sz="2400" i="1" smtClean="0">
                            <a:latin typeface="Cambria Math" panose="02040503050406030204" pitchFamily="18" charset="0"/>
                            <a:cs typeface="Arial" panose="020B0604020202020204" pitchFamily="34" charset="0"/>
                          </a:rPr>
                        </m:ctrlPr>
                      </m:sSubSupPr>
                      <m:e>
                        <m:r>
                          <a:rPr lang="en-US" sz="2400" b="0" i="1" smtClean="0">
                            <a:latin typeface="Cambria Math" panose="02040503050406030204" pitchFamily="18" charset="0"/>
                            <a:cs typeface="Arial" panose="020B0604020202020204" pitchFamily="34" charset="0"/>
                          </a:rPr>
                          <m:t>𝑥</m:t>
                        </m:r>
                      </m:e>
                      <m:sub>
                        <m:r>
                          <a:rPr lang="en-US" sz="2400" b="0" i="1" smtClean="0">
                            <a:latin typeface="Cambria Math" panose="02040503050406030204" pitchFamily="18" charset="0"/>
                            <a:cs typeface="Arial" panose="020B0604020202020204" pitchFamily="34" charset="0"/>
                          </a:rPr>
                          <m:t>𝑁</m:t>
                        </m:r>
                      </m:sub>
                      <m:sup>
                        <m:r>
                          <a:rPr lang="en-US" sz="2400" b="0" i="1" smtClean="0">
                            <a:latin typeface="Cambria Math" panose="02040503050406030204" pitchFamily="18" charset="0"/>
                            <a:cs typeface="Arial" panose="020B0604020202020204" pitchFamily="34" charset="0"/>
                          </a:rPr>
                          <m:t>0</m:t>
                        </m:r>
                      </m:sup>
                    </m:sSubSup>
                    <m:r>
                      <a:rPr lang="en-US" sz="2400" i="1" smtClean="0">
                        <a:latin typeface="Cambria Math" panose="02040503050406030204" pitchFamily="18" charset="0"/>
                        <a:ea typeface="Cambria Math" panose="02040503050406030204" pitchFamily="18" charset="0"/>
                        <a:cs typeface="Arial" panose="020B0604020202020204" pitchFamily="34" charset="0"/>
                      </a:rPr>
                      <m:t>~</m:t>
                    </m:r>
                    <m:r>
                      <a:rPr lang="en-US" sz="2400" b="0" i="1" smtClean="0">
                        <a:latin typeface="Cambria Math" panose="02040503050406030204" pitchFamily="18" charset="0"/>
                        <a:ea typeface="Cambria Math" panose="02040503050406030204" pitchFamily="18" charset="0"/>
                        <a:cs typeface="Arial" panose="020B0604020202020204" pitchFamily="34" charset="0"/>
                      </a:rPr>
                      <m:t>𝑁</m:t>
                    </m:r>
                    <m:d>
                      <m:dPr>
                        <m:ctrlPr>
                          <a:rPr lang="en-US" sz="24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400" b="0" i="1" smtClean="0">
                            <a:latin typeface="Cambria Math" panose="02040503050406030204" pitchFamily="18" charset="0"/>
                            <a:ea typeface="Cambria Math" panose="02040503050406030204" pitchFamily="18" charset="0"/>
                            <a:cs typeface="Arial" panose="020B0604020202020204" pitchFamily="34" charset="0"/>
                          </a:rPr>
                          <m:t>𝑥</m:t>
                        </m:r>
                      </m:e>
                      <m:e>
                        <m:r>
                          <a:rPr lang="en-US" sz="2400" b="0" i="1" smtClean="0">
                            <a:latin typeface="Cambria Math" panose="02040503050406030204" pitchFamily="18" charset="0"/>
                            <a:ea typeface="Cambria Math" panose="02040503050406030204" pitchFamily="18" charset="0"/>
                            <a:cs typeface="Arial" panose="020B0604020202020204" pitchFamily="34" charset="0"/>
                          </a:rPr>
                          <m:t>0, </m:t>
                        </m:r>
                        <m:sSubSup>
                          <m:sSubSupPr>
                            <m:ctrlPr>
                              <a:rPr lang="en-US" sz="2400" b="0" i="1" smtClean="0">
                                <a:latin typeface="Cambria Math" panose="02040503050406030204" pitchFamily="18" charset="0"/>
                                <a:ea typeface="Cambria Math" panose="02040503050406030204" pitchFamily="18" charset="0"/>
                                <a:cs typeface="Arial" panose="020B0604020202020204" pitchFamily="34" charset="0"/>
                              </a:rPr>
                            </m:ctrlPr>
                          </m:sSubSupPr>
                          <m:e>
                            <m:r>
                              <a:rPr lang="en-US" sz="2400" b="0" i="1" smtClean="0">
                                <a:latin typeface="Cambria Math" panose="02040503050406030204" pitchFamily="18" charset="0"/>
                                <a:ea typeface="Cambria Math" panose="02040503050406030204" pitchFamily="18" charset="0"/>
                                <a:cs typeface="Arial" panose="020B0604020202020204" pitchFamily="34" charset="0"/>
                              </a:rPr>
                              <m:t>𝜎</m:t>
                            </m:r>
                          </m:e>
                          <m:sub>
                            <m:r>
                              <a:rPr lang="en-US" sz="2400" b="0" i="1" smtClean="0">
                                <a:latin typeface="Cambria Math" panose="02040503050406030204" pitchFamily="18" charset="0"/>
                                <a:ea typeface="Cambria Math" panose="02040503050406030204" pitchFamily="18" charset="0"/>
                                <a:cs typeface="Arial" panose="020B0604020202020204" pitchFamily="34" charset="0"/>
                              </a:rPr>
                              <m:t>𝑚𝑎𝑥</m:t>
                            </m:r>
                          </m:sub>
                          <m:sup>
                            <m:r>
                              <a:rPr lang="en-US" sz="2400" b="0" i="1" smtClean="0">
                                <a:latin typeface="Cambria Math" panose="02040503050406030204" pitchFamily="18" charset="0"/>
                                <a:ea typeface="Cambria Math" panose="02040503050406030204" pitchFamily="18" charset="0"/>
                                <a:cs typeface="Arial" panose="020B0604020202020204" pitchFamily="34" charset="0"/>
                              </a:rPr>
                              <m:t>2</m:t>
                            </m:r>
                          </m:sup>
                        </m:sSubSup>
                        <m:r>
                          <a:rPr lang="en-US" sz="2400" b="0" i="1" smtClean="0">
                            <a:latin typeface="Cambria Math" panose="02040503050406030204" pitchFamily="18" charset="0"/>
                            <a:ea typeface="Cambria Math" panose="02040503050406030204" pitchFamily="18" charset="0"/>
                            <a:cs typeface="Arial" panose="020B0604020202020204" pitchFamily="34" charset="0"/>
                          </a:rPr>
                          <m:t>𝐼</m:t>
                        </m:r>
                      </m:e>
                    </m:d>
                    <m:r>
                      <a:rPr lang="en-US" sz="2400" b="0" i="1" smtClean="0">
                        <a:latin typeface="Cambria Math" panose="02040503050406030204" pitchFamily="18" charset="0"/>
                        <a:ea typeface="Cambria Math" panose="02040503050406030204" pitchFamily="18" charset="0"/>
                        <a:cs typeface="Arial" panose="020B0604020202020204" pitchFamily="34" charset="0"/>
                      </a:rPr>
                      <m:t>, </m:t>
                    </m:r>
                    <m:sSubSup>
                      <m:sSubSupPr>
                        <m:ctrlPr>
                          <a:rPr lang="en-US" sz="2400" b="0" i="1" smtClean="0">
                            <a:latin typeface="Cambria Math" panose="02040503050406030204" pitchFamily="18" charset="0"/>
                            <a:ea typeface="Cambria Math" panose="02040503050406030204" pitchFamily="18" charset="0"/>
                            <a:cs typeface="Arial" panose="020B0604020202020204" pitchFamily="34" charset="0"/>
                          </a:rPr>
                        </m:ctrlPr>
                      </m:sSubSupPr>
                      <m:e>
                        <m:r>
                          <a:rPr lang="en-US" sz="2400" b="0" i="1" smtClean="0">
                            <a:latin typeface="Cambria Math" panose="02040503050406030204" pitchFamily="18" charset="0"/>
                            <a:ea typeface="Cambria Math" panose="02040503050406030204" pitchFamily="18" charset="0"/>
                            <a:cs typeface="Arial" panose="020B0604020202020204" pitchFamily="34" charset="0"/>
                          </a:rPr>
                          <m:t>𝑥</m:t>
                        </m:r>
                      </m:e>
                      <m:sub>
                        <m:r>
                          <a:rPr lang="en-US" sz="2400" b="0" i="1" smtClean="0">
                            <a:latin typeface="Cambria Math" panose="02040503050406030204" pitchFamily="18" charset="0"/>
                            <a:ea typeface="Cambria Math" panose="02040503050406030204" pitchFamily="18" charset="0"/>
                            <a:cs typeface="Arial" panose="020B0604020202020204" pitchFamily="34" charset="0"/>
                          </a:rPr>
                          <m:t>𝑖</m:t>
                        </m:r>
                      </m:sub>
                      <m:sup>
                        <m:r>
                          <a:rPr lang="en-US" sz="2400" b="0" i="1" smtClean="0">
                            <a:latin typeface="Cambria Math" panose="02040503050406030204" pitchFamily="18" charset="0"/>
                            <a:ea typeface="Cambria Math" panose="02040503050406030204" pitchFamily="18" charset="0"/>
                            <a:cs typeface="Arial" panose="020B0604020202020204" pitchFamily="34" charset="0"/>
                          </a:rPr>
                          <m:t>0</m:t>
                        </m:r>
                      </m:sup>
                    </m:sSubSup>
                    <m:r>
                      <a:rPr lang="en-US" sz="2400" b="0" i="1" smtClean="0">
                        <a:latin typeface="Cambria Math" panose="02040503050406030204" pitchFamily="18" charset="0"/>
                        <a:ea typeface="Cambria Math" panose="02040503050406030204" pitchFamily="18" charset="0"/>
                        <a:cs typeface="Arial" panose="020B0604020202020204" pitchFamily="34" charset="0"/>
                      </a:rPr>
                      <m:t>=</m:t>
                    </m:r>
                    <m:sSubSup>
                      <m:sSubSupPr>
                        <m:ctrlPr>
                          <a:rPr lang="en-US" sz="2400" b="0" i="1" smtClean="0">
                            <a:latin typeface="Cambria Math" panose="02040503050406030204" pitchFamily="18" charset="0"/>
                            <a:ea typeface="Cambria Math" panose="02040503050406030204" pitchFamily="18" charset="0"/>
                            <a:cs typeface="Arial" panose="020B0604020202020204" pitchFamily="34" charset="0"/>
                          </a:rPr>
                        </m:ctrlPr>
                      </m:sSubSupPr>
                      <m:e>
                        <m:r>
                          <a:rPr lang="en-US" sz="2400" b="0" i="1" smtClean="0">
                            <a:latin typeface="Cambria Math" panose="02040503050406030204" pitchFamily="18" charset="0"/>
                            <a:ea typeface="Cambria Math" panose="02040503050406030204" pitchFamily="18" charset="0"/>
                            <a:cs typeface="Arial" panose="020B0604020202020204" pitchFamily="34" charset="0"/>
                          </a:rPr>
                          <m:t>𝑥</m:t>
                        </m:r>
                      </m:e>
                      <m:sub>
                        <m:r>
                          <a:rPr lang="en-US" sz="2400" b="0" i="1" smtClean="0">
                            <a:latin typeface="Cambria Math" panose="02040503050406030204" pitchFamily="18" charset="0"/>
                            <a:ea typeface="Cambria Math" panose="02040503050406030204" pitchFamily="18" charset="0"/>
                            <a:cs typeface="Arial" panose="020B0604020202020204" pitchFamily="34" charset="0"/>
                          </a:rPr>
                          <m:t>𝑖</m:t>
                        </m:r>
                        <m:r>
                          <a:rPr lang="en-US" sz="2400" b="0" i="1" smtClean="0">
                            <a:latin typeface="Cambria Math" panose="02040503050406030204" pitchFamily="18" charset="0"/>
                            <a:ea typeface="Cambria Math" panose="02040503050406030204" pitchFamily="18" charset="0"/>
                            <a:cs typeface="Arial" panose="020B0604020202020204" pitchFamily="34" charset="0"/>
                          </a:rPr>
                          <m:t>+1 </m:t>
                        </m:r>
                      </m:sub>
                      <m:sup>
                        <m:r>
                          <a:rPr lang="en-US" sz="2400" b="0" i="1" smtClean="0">
                            <a:latin typeface="Cambria Math" panose="02040503050406030204" pitchFamily="18" charset="0"/>
                            <a:ea typeface="Cambria Math" panose="02040503050406030204" pitchFamily="18" charset="0"/>
                            <a:cs typeface="Arial" panose="020B0604020202020204" pitchFamily="34" charset="0"/>
                          </a:rPr>
                          <m:t>𝑀</m:t>
                        </m:r>
                      </m:sup>
                    </m:sSubSup>
                  </m:oMath>
                </a14:m>
                <a:r>
                  <a:rPr lang="en-US" sz="2400" dirty="0">
                    <a:latin typeface="Arial" panose="020B0604020202020204" pitchFamily="34" charset="0"/>
                    <a:cs typeface="Arial" panose="020B0604020202020204" pitchFamily="34" charset="0"/>
                  </a:rPr>
                  <a:t>for </a:t>
                </a:r>
                <a14:m>
                  <m:oMath xmlns:m="http://schemas.openxmlformats.org/officeDocument/2006/math">
                    <m:r>
                      <a:rPr lang="en-US" sz="2400" b="0" i="1" smtClean="0">
                        <a:latin typeface="Cambria Math" panose="02040503050406030204" pitchFamily="18" charset="0"/>
                        <a:cs typeface="Arial" panose="020B0604020202020204" pitchFamily="34" charset="0"/>
                      </a:rPr>
                      <m:t>𝑖</m:t>
                    </m:r>
                    <m:r>
                      <a:rPr lang="en-US" sz="2400" b="0" i="1" smtClean="0">
                        <a:latin typeface="Cambria Math" panose="02040503050406030204" pitchFamily="18" charset="0"/>
                        <a:cs typeface="Arial" panose="020B0604020202020204" pitchFamily="34" charset="0"/>
                      </a:rPr>
                      <m:t>&lt;</m:t>
                    </m:r>
                    <m:r>
                      <a:rPr lang="en-US" sz="2400" b="0" i="1" smtClean="0">
                        <a:latin typeface="Cambria Math" panose="02040503050406030204" pitchFamily="18" charset="0"/>
                        <a:cs typeface="Arial" panose="020B0604020202020204" pitchFamily="34" charset="0"/>
                      </a:rPr>
                      <m:t>𝑁</m:t>
                    </m:r>
                  </m:oMath>
                </a14:m>
                <a:r>
                  <a:rPr lang="en-US" sz="2400" dirty="0">
                    <a:latin typeface="Arial" panose="020B0604020202020204" pitchFamily="34" charset="0"/>
                    <a:cs typeface="Arial" panose="020B0604020202020204" pitchFamily="34" charset="0"/>
                  </a:rPr>
                  <a:t> </a:t>
                </a:r>
                <a:endParaRPr lang="en-US" sz="2800" b="1" dirty="0">
                  <a:latin typeface="Arial" panose="020B0604020202020204" pitchFamily="34" charset="0"/>
                  <a:cs typeface="Arial" panose="020B0604020202020204" pitchFamily="34" charset="0"/>
                </a:endParaRPr>
              </a:p>
            </p:txBody>
          </p:sp>
        </mc:Choice>
        <mc:Fallback xmlns="">
          <p:sp>
            <p:nvSpPr>
              <p:cNvPr id="14" name="TextBox 13">
                <a:extLst>
                  <a:ext uri="{FF2B5EF4-FFF2-40B4-BE49-F238E27FC236}">
                    <a16:creationId xmlns:a16="http://schemas.microsoft.com/office/drawing/2014/main" id="{ED84AC0E-F85E-DB0B-534E-B2E0A31C8501}"/>
                  </a:ext>
                </a:extLst>
              </p:cNvPr>
              <p:cNvSpPr txBox="1">
                <a:spLocks noRot="1" noChangeAspect="1" noMove="1" noResize="1" noEditPoints="1" noAdjustHandles="1" noChangeArrowheads="1" noChangeShapeType="1" noTextEdit="1"/>
              </p:cNvSpPr>
              <p:nvPr/>
            </p:nvSpPr>
            <p:spPr>
              <a:xfrm>
                <a:off x="842961" y="5172325"/>
                <a:ext cx="11302656" cy="523220"/>
              </a:xfrm>
              <a:prstGeom prst="rect">
                <a:avLst/>
              </a:prstGeom>
              <a:blipFill>
                <a:blip r:embed="rId7"/>
                <a:stretch>
                  <a:fillRect l="-1079" t="-13953" b="-2907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4FDE24BE-F2BD-BC9F-DC8A-33AB9CE38BD4}"/>
                  </a:ext>
                </a:extLst>
              </p:cNvPr>
              <p:cNvSpPr txBox="1"/>
              <p:nvPr/>
            </p:nvSpPr>
            <p:spPr>
              <a:xfrm>
                <a:off x="842961" y="5814847"/>
                <a:ext cx="11147669" cy="497700"/>
              </a:xfrm>
              <a:prstGeom prst="rect">
                <a:avLst/>
              </a:prstGeom>
              <a:noFill/>
            </p:spPr>
            <p:txBody>
              <a:bodyPr wrap="square" rtlCol="0">
                <a:spAutoFit/>
              </a:bodyPr>
              <a:lstStyle/>
              <a:p>
                <a:r>
                  <a:rPr lang="en-US" sz="2400" dirty="0"/>
                  <a:t>As  </a:t>
                </a:r>
                <a14:m>
                  <m:oMath xmlns:m="http://schemas.openxmlformats.org/officeDocument/2006/math">
                    <m:r>
                      <a:rPr lang="en-US" sz="2400" b="0" i="1" smtClean="0">
                        <a:latin typeface="Cambria Math" panose="02040503050406030204" pitchFamily="18" charset="0"/>
                      </a:rPr>
                      <m:t>𝑀</m:t>
                    </m:r>
                    <m:r>
                      <a:rPr lang="en-US" sz="2400" b="0" i="1" smtClean="0">
                        <a:latin typeface="Cambria Math" panose="02040503050406030204" pitchFamily="18" charset="0"/>
                        <a:ea typeface="Cambria Math" panose="02040503050406030204" pitchFamily="18" charset="0"/>
                      </a:rPr>
                      <m:t>→∞</m:t>
                    </m:r>
                  </m:oMath>
                </a14:m>
                <a:r>
                  <a:rPr lang="en-US" sz="2400" dirty="0"/>
                  <a:t> and </a:t>
                </a:r>
                <a14:m>
                  <m:oMath xmlns:m="http://schemas.openxmlformats.org/officeDocument/2006/math">
                    <m:sSub>
                      <m:sSubPr>
                        <m:ctrlPr>
                          <a:rPr lang="en-US" sz="2400" i="1" smtClean="0">
                            <a:latin typeface="Cambria Math" panose="02040503050406030204" pitchFamily="18" charset="0"/>
                          </a:rPr>
                        </m:ctrlPr>
                      </m:sSubPr>
                      <m:e>
                        <m:r>
                          <a:rPr lang="en-US" sz="2400" i="1" smtClean="0">
                            <a:latin typeface="Cambria Math" panose="02040503050406030204" pitchFamily="18" charset="0"/>
                            <a:ea typeface="Cambria Math" panose="02040503050406030204" pitchFamily="18" charset="0"/>
                          </a:rPr>
                          <m:t>𝜀</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&gt;0, </m:t>
                    </m:r>
                  </m:oMath>
                </a14:m>
                <a:r>
                  <a:rPr lang="en-US" sz="2400" dirty="0"/>
                  <a:t>for all </a:t>
                </a:r>
                <a14:m>
                  <m:oMath xmlns:m="http://schemas.openxmlformats.org/officeDocument/2006/math">
                    <m:r>
                      <a:rPr lang="en-US" sz="2400" b="0" i="1" smtClean="0">
                        <a:latin typeface="Cambria Math" panose="02040503050406030204" pitchFamily="18" charset="0"/>
                      </a:rPr>
                      <m:t>𝑖</m:t>
                    </m:r>
                    <m:r>
                      <a:rPr lang="en-US" sz="2400" b="0" i="1" smtClean="0">
                        <a:latin typeface="Cambria Math" panose="02040503050406030204" pitchFamily="18" charset="0"/>
                      </a:rPr>
                      <m:t>, </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𝑥</m:t>
                        </m:r>
                      </m:e>
                      <m:sub>
                        <m:r>
                          <a:rPr lang="en-US" sz="2400" b="0" i="1" smtClean="0">
                            <a:latin typeface="Cambria Math" panose="02040503050406030204" pitchFamily="18" charset="0"/>
                          </a:rPr>
                          <m:t>1</m:t>
                        </m:r>
                      </m:sub>
                      <m:sup>
                        <m:r>
                          <a:rPr lang="en-US" sz="2400" b="0" i="1" smtClean="0">
                            <a:latin typeface="Cambria Math" panose="02040503050406030204" pitchFamily="18" charset="0"/>
                          </a:rPr>
                          <m:t>𝑀</m:t>
                        </m:r>
                      </m:sup>
                    </m:sSubSup>
                  </m:oMath>
                </a14:m>
                <a:r>
                  <a:rPr lang="en-US" sz="2400" dirty="0"/>
                  <a:t> becomes  an exact sample from </a:t>
                </a:r>
                <a14:m>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𝑃</m:t>
                        </m:r>
                      </m:e>
                      <m:sub>
                        <m:sSub>
                          <m:sSubPr>
                            <m:ctrlPr>
                              <a:rPr lang="en-US" sz="2400" i="1" smtClean="0">
                                <a:latin typeface="Cambria Math" panose="02040503050406030204" pitchFamily="18" charset="0"/>
                              </a:rPr>
                            </m:ctrlPr>
                          </m:sSubPr>
                          <m:e>
                            <m:r>
                              <a:rPr lang="en-US" sz="2400" i="1" smtClean="0">
                                <a:latin typeface="Cambria Math" panose="02040503050406030204" pitchFamily="18" charset="0"/>
                                <a:ea typeface="Cambria Math" panose="02040503050406030204" pitchFamily="18" charset="0"/>
                              </a:rPr>
                              <m:t>𝜎</m:t>
                            </m:r>
                          </m:e>
                          <m:sub>
                            <m:r>
                              <a:rPr lang="en-US" sz="2400" b="0" i="1" smtClean="0">
                                <a:latin typeface="Cambria Math" panose="02040503050406030204" pitchFamily="18" charset="0"/>
                              </a:rPr>
                              <m:t>𝑚𝑖𝑛</m:t>
                            </m:r>
                          </m:sub>
                        </m:sSub>
                      </m:sub>
                    </m:sSub>
                    <m:r>
                      <a:rPr lang="en-US" sz="2400" i="1" smtClean="0">
                        <a:latin typeface="Cambria Math" panose="02040503050406030204" pitchFamily="18" charset="0"/>
                        <a:ea typeface="Cambria Math" panose="02040503050406030204" pitchFamily="18" charset="0"/>
                      </a:rPr>
                      <m:t>≈</m:t>
                    </m:r>
                    <m:sSub>
                      <m:sSubPr>
                        <m:ctrlPr>
                          <a:rPr lang="en-US" sz="240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𝑃</m:t>
                        </m:r>
                      </m:e>
                      <m:sub>
                        <m:r>
                          <a:rPr lang="en-US" sz="2400" b="0" i="1" smtClean="0">
                            <a:latin typeface="Cambria Math" panose="02040503050406030204" pitchFamily="18" charset="0"/>
                            <a:ea typeface="Cambria Math" panose="02040503050406030204" pitchFamily="18" charset="0"/>
                          </a:rPr>
                          <m:t>𝑑𝑎𝑡𝑎</m:t>
                        </m:r>
                      </m:sub>
                    </m:sSub>
                    <m:d>
                      <m:dPr>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𝑥</m:t>
                        </m:r>
                      </m:e>
                    </m:d>
                    <m:r>
                      <a:rPr lang="en-US" sz="2400" b="0" i="1" smtClean="0">
                        <a:latin typeface="Cambria Math" panose="02040503050406030204" pitchFamily="18" charset="0"/>
                        <a:ea typeface="Cambria Math" panose="02040503050406030204" pitchFamily="18" charset="0"/>
                      </a:rPr>
                      <m:t>.</m:t>
                    </m:r>
                  </m:oMath>
                </a14:m>
                <a:r>
                  <a:rPr lang="en-US" sz="2400" dirty="0"/>
                  <a:t> </a:t>
                </a:r>
              </a:p>
            </p:txBody>
          </p:sp>
        </mc:Choice>
        <mc:Fallback xmlns="">
          <p:sp>
            <p:nvSpPr>
              <p:cNvPr id="15" name="TextBox 14">
                <a:extLst>
                  <a:ext uri="{FF2B5EF4-FFF2-40B4-BE49-F238E27FC236}">
                    <a16:creationId xmlns:a16="http://schemas.microsoft.com/office/drawing/2014/main" id="{4FDE24BE-F2BD-BC9F-DC8A-33AB9CE38BD4}"/>
                  </a:ext>
                </a:extLst>
              </p:cNvPr>
              <p:cNvSpPr txBox="1">
                <a:spLocks noRot="1" noChangeAspect="1" noMove="1" noResize="1" noEditPoints="1" noAdjustHandles="1" noChangeArrowheads="1" noChangeShapeType="1" noTextEdit="1"/>
              </p:cNvSpPr>
              <p:nvPr/>
            </p:nvSpPr>
            <p:spPr>
              <a:xfrm>
                <a:off x="842961" y="5814847"/>
                <a:ext cx="11147669" cy="497700"/>
              </a:xfrm>
              <a:prstGeom prst="rect">
                <a:avLst/>
              </a:prstGeom>
              <a:blipFill>
                <a:blip r:embed="rId8"/>
                <a:stretch>
                  <a:fillRect l="-820" t="-8537" b="-20732"/>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573F4909-30F2-2190-FE08-D9EC0094FB6F}"/>
              </a:ext>
            </a:extLst>
          </p:cNvPr>
          <p:cNvSpPr txBox="1"/>
          <p:nvPr/>
        </p:nvSpPr>
        <p:spPr>
          <a:xfrm>
            <a:off x="5173739" y="864191"/>
            <a:ext cx="2324911" cy="523220"/>
          </a:xfrm>
          <a:prstGeom prst="rect">
            <a:avLst/>
          </a:prstGeom>
          <a:noFill/>
        </p:spPr>
        <p:txBody>
          <a:bodyPr wrap="square" rtlCol="0">
            <a:spAutoFit/>
          </a:bodyPr>
          <a:lstStyle/>
          <a:p>
            <a:r>
              <a:rPr lang="en-US" sz="2800" b="1" dirty="0">
                <a:solidFill>
                  <a:srgbClr val="00B050"/>
                </a:solidFill>
              </a:rPr>
              <a:t>(Algorithm 1)</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090B04A-4450-3115-508D-A6C03A73BF16}"/>
                  </a:ext>
                </a:extLst>
              </p:cNvPr>
              <p:cNvSpPr txBox="1"/>
              <p:nvPr/>
            </p:nvSpPr>
            <p:spPr>
              <a:xfrm>
                <a:off x="6872909" y="3478390"/>
                <a:ext cx="3940864" cy="58201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solidFill>
                                <a:srgbClr val="00B050"/>
                              </a:solidFill>
                              <a:latin typeface="Cambria Math" panose="02040503050406030204" pitchFamily="18" charset="0"/>
                            </a:rPr>
                          </m:ctrlPr>
                        </m:sSubPr>
                        <m:e>
                          <m:r>
                            <a:rPr lang="en-US" sz="2400" b="0" i="1" smtClean="0">
                              <a:solidFill>
                                <a:srgbClr val="00B050"/>
                              </a:solidFill>
                              <a:latin typeface="Cambria Math" panose="02040503050406030204" pitchFamily="18" charset="0"/>
                            </a:rPr>
                            <m:t>𝑥</m:t>
                          </m:r>
                        </m:e>
                        <m:sub>
                          <m:r>
                            <a:rPr lang="en-US" sz="2400" b="0" i="1" smtClean="0">
                              <a:solidFill>
                                <a:srgbClr val="00B050"/>
                              </a:solidFill>
                              <a:latin typeface="Cambria Math" panose="02040503050406030204" pitchFamily="18" charset="0"/>
                            </a:rPr>
                            <m:t>0</m:t>
                          </m:r>
                        </m:sub>
                      </m:sSub>
                      <m:r>
                        <a:rPr lang="en-US" sz="2400" b="0" i="1" smtClean="0">
                          <a:solidFill>
                            <a:srgbClr val="00B050"/>
                          </a:solidFill>
                          <a:latin typeface="Cambria Math" panose="02040503050406030204" pitchFamily="18" charset="0"/>
                        </a:rPr>
                        <m:t>=</m:t>
                      </m:r>
                      <m:func>
                        <m:funcPr>
                          <m:ctrlPr>
                            <a:rPr lang="en-US" sz="2400" b="0" i="1" smtClean="0">
                              <a:solidFill>
                                <a:srgbClr val="00B050"/>
                              </a:solidFill>
                              <a:latin typeface="Cambria Math" panose="02040503050406030204" pitchFamily="18" charset="0"/>
                            </a:rPr>
                          </m:ctrlPr>
                        </m:funcPr>
                        <m:fName>
                          <m:limLow>
                            <m:limLowPr>
                              <m:ctrlPr>
                                <a:rPr lang="en-US" sz="2400" b="0" i="1" smtClean="0">
                                  <a:solidFill>
                                    <a:srgbClr val="00B050"/>
                                  </a:solidFill>
                                  <a:latin typeface="Cambria Math" panose="02040503050406030204" pitchFamily="18" charset="0"/>
                                </a:rPr>
                              </m:ctrlPr>
                            </m:limLowPr>
                            <m:e>
                              <m:r>
                                <m:rPr>
                                  <m:sty m:val="p"/>
                                </m:rPr>
                                <a:rPr lang="en-US" sz="2400" b="0" i="0" smtClean="0">
                                  <a:solidFill>
                                    <a:srgbClr val="00B050"/>
                                  </a:solidFill>
                                  <a:latin typeface="Cambria Math" panose="02040503050406030204" pitchFamily="18" charset="0"/>
                                </a:rPr>
                                <m:t>max</m:t>
                              </m:r>
                            </m:e>
                            <m:lim>
                              <m:r>
                                <a:rPr lang="en-US" sz="2400" b="0" i="1" smtClean="0">
                                  <a:solidFill>
                                    <a:srgbClr val="00B050"/>
                                  </a:solidFill>
                                  <a:latin typeface="Cambria Math" panose="02040503050406030204" pitchFamily="18" charset="0"/>
                                </a:rPr>
                                <m:t>𝑥</m:t>
                              </m:r>
                            </m:lim>
                          </m:limLow>
                        </m:fName>
                        <m:e>
                          <m:sSub>
                            <m:sSubPr>
                              <m:ctrlPr>
                                <a:rPr lang="en-US" sz="2400" b="0" i="1" smtClean="0">
                                  <a:solidFill>
                                    <a:srgbClr val="00B050"/>
                                  </a:solidFill>
                                  <a:latin typeface="Cambria Math" panose="02040503050406030204" pitchFamily="18" charset="0"/>
                                </a:rPr>
                              </m:ctrlPr>
                            </m:sSubPr>
                            <m:e>
                              <m:r>
                                <a:rPr lang="en-US" sz="2400" b="0" i="1" smtClean="0">
                                  <a:solidFill>
                                    <a:srgbClr val="00B050"/>
                                  </a:solidFill>
                                  <a:latin typeface="Cambria Math" panose="02040503050406030204" pitchFamily="18" charset="0"/>
                                </a:rPr>
                                <m:t>𝑃</m:t>
                              </m:r>
                            </m:e>
                            <m:sub>
                              <m:r>
                                <a:rPr lang="en-US" sz="2400" b="0" i="1" smtClean="0">
                                  <a:solidFill>
                                    <a:srgbClr val="00B050"/>
                                  </a:solidFill>
                                  <a:latin typeface="Cambria Math" panose="02040503050406030204" pitchFamily="18" charset="0"/>
                                  <a:ea typeface="Cambria Math" panose="02040503050406030204" pitchFamily="18" charset="0"/>
                                </a:rPr>
                                <m:t>𝜃</m:t>
                              </m:r>
                            </m:sub>
                          </m:sSub>
                          <m:r>
                            <a:rPr lang="en-US" sz="2400" b="0" i="1" smtClean="0">
                              <a:solidFill>
                                <a:srgbClr val="00B050"/>
                              </a:solidFill>
                              <a:latin typeface="Cambria Math" panose="02040503050406030204" pitchFamily="18" charset="0"/>
                            </a:rPr>
                            <m:t>(</m:t>
                          </m:r>
                          <m:r>
                            <a:rPr lang="en-US" sz="2400" b="0" i="1" smtClean="0">
                              <a:solidFill>
                                <a:srgbClr val="00B050"/>
                              </a:solidFill>
                              <a:latin typeface="Cambria Math" panose="02040503050406030204" pitchFamily="18" charset="0"/>
                            </a:rPr>
                            <m:t>𝑥</m:t>
                          </m:r>
                          <m:r>
                            <a:rPr lang="en-US" sz="2400" b="0" i="1" smtClean="0">
                              <a:solidFill>
                                <a:srgbClr val="00B050"/>
                              </a:solidFill>
                              <a:latin typeface="Cambria Math" panose="02040503050406030204" pitchFamily="18" charset="0"/>
                            </a:rPr>
                            <m:t>)</m:t>
                          </m:r>
                        </m:e>
                      </m:func>
                    </m:oMath>
                  </m:oMathPara>
                </a14:m>
                <a:endParaRPr lang="en-US" sz="2400" dirty="0"/>
              </a:p>
            </p:txBody>
          </p:sp>
        </mc:Choice>
        <mc:Fallback xmlns="">
          <p:sp>
            <p:nvSpPr>
              <p:cNvPr id="7" name="TextBox 6">
                <a:extLst>
                  <a:ext uri="{FF2B5EF4-FFF2-40B4-BE49-F238E27FC236}">
                    <a16:creationId xmlns:a16="http://schemas.microsoft.com/office/drawing/2014/main" id="{1090B04A-4450-3115-508D-A6C03A73BF16}"/>
                  </a:ext>
                </a:extLst>
              </p:cNvPr>
              <p:cNvSpPr txBox="1">
                <a:spLocks noRot="1" noChangeAspect="1" noMove="1" noResize="1" noEditPoints="1" noAdjustHandles="1" noChangeArrowheads="1" noChangeShapeType="1" noTextEdit="1"/>
              </p:cNvSpPr>
              <p:nvPr/>
            </p:nvSpPr>
            <p:spPr>
              <a:xfrm>
                <a:off x="6872909" y="3478390"/>
                <a:ext cx="3940864" cy="582019"/>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6D91DB67-1DD6-9180-3C1D-D3089DD6F055}"/>
                  </a:ext>
                </a:extLst>
              </p:cNvPr>
              <p:cNvSpPr txBox="1"/>
              <p:nvPr/>
            </p:nvSpPr>
            <p:spPr>
              <a:xfrm>
                <a:off x="7456004" y="4131775"/>
                <a:ext cx="3836504" cy="46820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2400" i="1" smtClean="0">
                              <a:solidFill>
                                <a:srgbClr val="00B050"/>
                              </a:solidFill>
                              <a:latin typeface="Cambria Math" panose="02040503050406030204" pitchFamily="18" charset="0"/>
                            </a:rPr>
                          </m:ctrlPr>
                        </m:sSupPr>
                        <m:e>
                          <m:r>
                            <a:rPr lang="en-US" sz="2400" b="0" i="1" smtClean="0">
                              <a:solidFill>
                                <a:srgbClr val="00B050"/>
                              </a:solidFill>
                              <a:latin typeface="Cambria Math" panose="02040503050406030204" pitchFamily="18" charset="0"/>
                            </a:rPr>
                            <m:t>𝑥</m:t>
                          </m:r>
                        </m:e>
                        <m:sup>
                          <m:r>
                            <a:rPr lang="en-US" sz="2400" b="0" i="1" smtClean="0">
                              <a:solidFill>
                                <a:srgbClr val="00B050"/>
                              </a:solidFill>
                              <a:latin typeface="Cambria Math" panose="02040503050406030204" pitchFamily="18" charset="0"/>
                            </a:rPr>
                            <m:t>𝑘</m:t>
                          </m:r>
                          <m:r>
                            <a:rPr lang="en-US" sz="2400" b="0" i="1" smtClean="0">
                              <a:solidFill>
                                <a:srgbClr val="00B050"/>
                              </a:solidFill>
                              <a:latin typeface="Cambria Math" panose="02040503050406030204" pitchFamily="18" charset="0"/>
                            </a:rPr>
                            <m:t>+1</m:t>
                          </m:r>
                        </m:sup>
                      </m:sSup>
                      <m:r>
                        <a:rPr lang="en-US" sz="2400" b="0" i="1" smtClean="0">
                          <a:solidFill>
                            <a:srgbClr val="00B050"/>
                          </a:solidFill>
                          <a:latin typeface="Cambria Math" panose="02040503050406030204" pitchFamily="18" charset="0"/>
                        </a:rPr>
                        <m:t>=</m:t>
                      </m:r>
                      <m:sSup>
                        <m:sSupPr>
                          <m:ctrlPr>
                            <a:rPr lang="en-US" sz="2400" b="0" i="1" smtClean="0">
                              <a:solidFill>
                                <a:srgbClr val="00B050"/>
                              </a:solidFill>
                              <a:latin typeface="Cambria Math" panose="02040503050406030204" pitchFamily="18" charset="0"/>
                            </a:rPr>
                          </m:ctrlPr>
                        </m:sSupPr>
                        <m:e>
                          <m:r>
                            <a:rPr lang="en-US" sz="2400" b="0" i="1" smtClean="0">
                              <a:solidFill>
                                <a:srgbClr val="00B050"/>
                              </a:solidFill>
                              <a:latin typeface="Cambria Math" panose="02040503050406030204" pitchFamily="18" charset="0"/>
                            </a:rPr>
                            <m:t>𝑥</m:t>
                          </m:r>
                        </m:e>
                        <m:sup>
                          <m:r>
                            <a:rPr lang="en-US" sz="2400" b="0" i="1" smtClean="0">
                              <a:solidFill>
                                <a:srgbClr val="00B050"/>
                              </a:solidFill>
                              <a:latin typeface="Cambria Math" panose="02040503050406030204" pitchFamily="18" charset="0"/>
                            </a:rPr>
                            <m:t>𝑘</m:t>
                          </m:r>
                        </m:sup>
                      </m:sSup>
                      <m:r>
                        <a:rPr lang="en-US" sz="2400" b="0" i="1" smtClean="0">
                          <a:solidFill>
                            <a:srgbClr val="00B050"/>
                          </a:solidFill>
                          <a:latin typeface="Cambria Math" panose="02040503050406030204" pitchFamily="18" charset="0"/>
                        </a:rPr>
                        <m:t>+</m:t>
                      </m:r>
                      <m:r>
                        <a:rPr lang="en-US" sz="2400" b="0" i="1" smtClean="0">
                          <a:solidFill>
                            <a:srgbClr val="00B050"/>
                          </a:solidFill>
                          <a:latin typeface="Cambria Math" panose="02040503050406030204" pitchFamily="18" charset="0"/>
                          <a:ea typeface="Cambria Math" panose="02040503050406030204" pitchFamily="18" charset="0"/>
                        </a:rPr>
                        <m:t>𝜂</m:t>
                      </m:r>
                      <m:sSub>
                        <m:sSubPr>
                          <m:ctrlPr>
                            <a:rPr lang="en-US" sz="2400" b="0" i="1" smtClean="0">
                              <a:solidFill>
                                <a:srgbClr val="00B050"/>
                              </a:solidFill>
                              <a:latin typeface="Cambria Math" panose="02040503050406030204" pitchFamily="18" charset="0"/>
                              <a:ea typeface="Cambria Math" panose="02040503050406030204" pitchFamily="18" charset="0"/>
                            </a:rPr>
                          </m:ctrlPr>
                        </m:sSubPr>
                        <m:e>
                          <m:r>
                            <m:rPr>
                              <m:sty m:val="p"/>
                            </m:rPr>
                            <a:rPr lang="en-US" sz="2400" b="0" i="1" smtClean="0">
                              <a:solidFill>
                                <a:srgbClr val="00B050"/>
                              </a:solidFill>
                              <a:latin typeface="Cambria Math" panose="02040503050406030204" pitchFamily="18" charset="0"/>
                              <a:ea typeface="Cambria Math" panose="02040503050406030204" pitchFamily="18" charset="0"/>
                            </a:rPr>
                            <m:t>∇</m:t>
                          </m:r>
                        </m:e>
                        <m:sub>
                          <m:r>
                            <a:rPr lang="en-US" sz="2400" b="0" i="1" smtClean="0">
                              <a:solidFill>
                                <a:srgbClr val="00B050"/>
                              </a:solidFill>
                              <a:latin typeface="Cambria Math" panose="02040503050406030204" pitchFamily="18" charset="0"/>
                              <a:ea typeface="Cambria Math" panose="02040503050406030204" pitchFamily="18" charset="0"/>
                            </a:rPr>
                            <m:t>𝑥</m:t>
                          </m:r>
                        </m:sub>
                      </m:sSub>
                      <m:sSub>
                        <m:sSubPr>
                          <m:ctrlPr>
                            <a:rPr lang="en-US" sz="2400" b="0" i="1" smtClean="0">
                              <a:solidFill>
                                <a:srgbClr val="00B050"/>
                              </a:solidFill>
                              <a:latin typeface="Cambria Math" panose="02040503050406030204" pitchFamily="18" charset="0"/>
                              <a:ea typeface="Cambria Math" panose="02040503050406030204" pitchFamily="18" charset="0"/>
                            </a:rPr>
                          </m:ctrlPr>
                        </m:sSubPr>
                        <m:e>
                          <m:r>
                            <a:rPr lang="en-US" sz="2400" b="0" i="1" smtClean="0">
                              <a:solidFill>
                                <a:srgbClr val="00B050"/>
                              </a:solidFill>
                              <a:latin typeface="Cambria Math" panose="02040503050406030204" pitchFamily="18" charset="0"/>
                              <a:ea typeface="Cambria Math" panose="02040503050406030204" pitchFamily="18" charset="0"/>
                            </a:rPr>
                            <m:t>𝑃</m:t>
                          </m:r>
                        </m:e>
                        <m:sub>
                          <m:r>
                            <a:rPr lang="en-US" sz="2400" b="0" i="1" smtClean="0">
                              <a:solidFill>
                                <a:srgbClr val="00B050"/>
                              </a:solidFill>
                              <a:latin typeface="Cambria Math" panose="02040503050406030204" pitchFamily="18" charset="0"/>
                              <a:ea typeface="Cambria Math" panose="02040503050406030204" pitchFamily="18" charset="0"/>
                            </a:rPr>
                            <m:t>𝜃</m:t>
                          </m:r>
                        </m:sub>
                      </m:sSub>
                      <m:r>
                        <a:rPr lang="en-US" sz="2400" b="0" i="1" smtClean="0">
                          <a:solidFill>
                            <a:srgbClr val="00B050"/>
                          </a:solidFill>
                          <a:latin typeface="Cambria Math" panose="02040503050406030204" pitchFamily="18" charset="0"/>
                          <a:ea typeface="Cambria Math" panose="02040503050406030204" pitchFamily="18" charset="0"/>
                        </a:rPr>
                        <m:t>(</m:t>
                      </m:r>
                      <m:sSup>
                        <m:sSupPr>
                          <m:ctrlPr>
                            <a:rPr lang="en-US" sz="2400" b="0" i="1" smtClean="0">
                              <a:solidFill>
                                <a:srgbClr val="00B050"/>
                              </a:solidFill>
                              <a:latin typeface="Cambria Math" panose="02040503050406030204" pitchFamily="18" charset="0"/>
                              <a:ea typeface="Cambria Math" panose="02040503050406030204" pitchFamily="18" charset="0"/>
                            </a:rPr>
                          </m:ctrlPr>
                        </m:sSupPr>
                        <m:e>
                          <m:r>
                            <a:rPr lang="en-US" sz="2400" b="0" i="1" smtClean="0">
                              <a:solidFill>
                                <a:srgbClr val="00B050"/>
                              </a:solidFill>
                              <a:latin typeface="Cambria Math" panose="02040503050406030204" pitchFamily="18" charset="0"/>
                              <a:ea typeface="Cambria Math" panose="02040503050406030204" pitchFamily="18" charset="0"/>
                            </a:rPr>
                            <m:t>𝑥</m:t>
                          </m:r>
                        </m:e>
                        <m:sup>
                          <m:r>
                            <a:rPr lang="en-US" sz="2400" b="0" i="1" smtClean="0">
                              <a:solidFill>
                                <a:srgbClr val="00B050"/>
                              </a:solidFill>
                              <a:latin typeface="Cambria Math" panose="02040503050406030204" pitchFamily="18" charset="0"/>
                              <a:ea typeface="Cambria Math" panose="02040503050406030204" pitchFamily="18" charset="0"/>
                            </a:rPr>
                            <m:t>𝑘</m:t>
                          </m:r>
                        </m:sup>
                      </m:sSup>
                      <m:r>
                        <a:rPr lang="en-US" sz="2400" b="0" i="1" smtClean="0">
                          <a:solidFill>
                            <a:srgbClr val="00B050"/>
                          </a:solidFill>
                          <a:latin typeface="Cambria Math" panose="02040503050406030204" pitchFamily="18" charset="0"/>
                          <a:ea typeface="Cambria Math" panose="02040503050406030204" pitchFamily="18" charset="0"/>
                        </a:rPr>
                        <m:t>)</m:t>
                      </m:r>
                    </m:oMath>
                  </m:oMathPara>
                </a14:m>
                <a:endParaRPr lang="en-US" sz="2400" dirty="0"/>
              </a:p>
            </p:txBody>
          </p:sp>
        </mc:Choice>
        <mc:Fallback xmlns="">
          <p:sp>
            <p:nvSpPr>
              <p:cNvPr id="10" name="TextBox 9">
                <a:extLst>
                  <a:ext uri="{FF2B5EF4-FFF2-40B4-BE49-F238E27FC236}">
                    <a16:creationId xmlns:a16="http://schemas.microsoft.com/office/drawing/2014/main" id="{6D91DB67-1DD6-9180-3C1D-D3089DD6F055}"/>
                  </a:ext>
                </a:extLst>
              </p:cNvPr>
              <p:cNvSpPr txBox="1">
                <a:spLocks noRot="1" noChangeAspect="1" noMove="1" noResize="1" noEditPoints="1" noAdjustHandles="1" noChangeArrowheads="1" noChangeShapeType="1" noTextEdit="1"/>
              </p:cNvSpPr>
              <p:nvPr/>
            </p:nvSpPr>
            <p:spPr>
              <a:xfrm>
                <a:off x="7456004" y="4131775"/>
                <a:ext cx="3836504" cy="468205"/>
              </a:xfrm>
              <a:prstGeom prst="rect">
                <a:avLst/>
              </a:prstGeom>
              <a:blipFill>
                <a:blip r:embed="rId10"/>
                <a:stretch>
                  <a:fillRect b="-16883"/>
                </a:stretch>
              </a:blipFill>
            </p:spPr>
            <p:txBody>
              <a:bodyPr/>
              <a:lstStyle/>
              <a:p>
                <a:r>
                  <a:rPr lang="en-US">
                    <a:noFill/>
                  </a:rPr>
                  <a:t> </a:t>
                </a:r>
              </a:p>
            </p:txBody>
          </p:sp>
        </mc:Fallback>
      </mc:AlternateContent>
    </p:spTree>
    <p:extLst>
      <p:ext uri="{BB962C8B-B14F-4D97-AF65-F5344CB8AC3E}">
        <p14:creationId xmlns:p14="http://schemas.microsoft.com/office/powerpoint/2010/main" val="9564222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1AB7DBF-3762-8032-C84A-E123E178BE3F}"/>
              </a:ext>
            </a:extLst>
          </p:cNvPr>
          <p:cNvSpPr txBox="1"/>
          <p:nvPr/>
        </p:nvSpPr>
        <p:spPr>
          <a:xfrm>
            <a:off x="1318099" y="316309"/>
            <a:ext cx="10024352" cy="584775"/>
          </a:xfrm>
          <a:prstGeom prst="rect">
            <a:avLst/>
          </a:prstGeom>
          <a:noFill/>
        </p:spPr>
        <p:txBody>
          <a:bodyPr wrap="square">
            <a:spAutoFit/>
          </a:bodyPr>
          <a:lstStyle/>
          <a:p>
            <a:r>
              <a:rPr lang="en-US" sz="3200" b="1" dirty="0">
                <a:solidFill>
                  <a:srgbClr val="FF0000"/>
                </a:solidFill>
                <a:latin typeface="Arial" panose="020B0604020202020204" pitchFamily="34" charset="0"/>
                <a:cs typeface="Arial" panose="020B0604020202020204" pitchFamily="34" charset="0"/>
              </a:rPr>
              <a:t>1.4.3.15. Stochastic Gradient and Langevin MCMC</a:t>
            </a:r>
          </a:p>
        </p:txBody>
      </p:sp>
      <p:sp>
        <p:nvSpPr>
          <p:cNvPr id="4" name="TextBox 3">
            <a:extLst>
              <a:ext uri="{FF2B5EF4-FFF2-40B4-BE49-F238E27FC236}">
                <a16:creationId xmlns:a16="http://schemas.microsoft.com/office/drawing/2014/main" id="{9DD4422F-6317-4B7A-37C3-5BABBAD9F20C}"/>
              </a:ext>
            </a:extLst>
          </p:cNvPr>
          <p:cNvSpPr txBox="1"/>
          <p:nvPr/>
        </p:nvSpPr>
        <p:spPr>
          <a:xfrm>
            <a:off x="4732506" y="901084"/>
            <a:ext cx="3647872" cy="523220"/>
          </a:xfrm>
          <a:prstGeom prst="rect">
            <a:avLst/>
          </a:prstGeom>
          <a:noFill/>
        </p:spPr>
        <p:txBody>
          <a:bodyPr wrap="square" rtlCol="0">
            <a:spAutoFit/>
          </a:bodyPr>
          <a:lstStyle/>
          <a:p>
            <a:r>
              <a:rPr lang="en-US" sz="2800" b="1" dirty="0">
                <a:solidFill>
                  <a:srgbClr val="00B050"/>
                </a:solidFill>
                <a:latin typeface="Arial" panose="020B0604020202020204" pitchFamily="34" charset="0"/>
                <a:cs typeface="Arial" panose="020B0604020202020204" pitchFamily="34" charset="0"/>
              </a:rPr>
              <a:t>(Algorithm 2)</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EEF966CD-31E5-9F85-7885-5DD79AB25C03}"/>
                  </a:ext>
                </a:extLst>
              </p:cNvPr>
              <p:cNvSpPr txBox="1"/>
              <p:nvPr/>
            </p:nvSpPr>
            <p:spPr>
              <a:xfrm>
                <a:off x="1028700" y="1290589"/>
                <a:ext cx="4221804" cy="546753"/>
              </a:xfrm>
              <a:prstGeom prst="rect">
                <a:avLst/>
              </a:prstGeom>
              <a:noFill/>
            </p:spPr>
            <p:txBody>
              <a:bodyPr wrap="square" rtlCol="0">
                <a:spAutoFit/>
              </a:bodyPr>
              <a:lstStyle/>
              <a:p>
                <a:pPr marL="285750" indent="-285750">
                  <a:buFont typeface="Arial" panose="020B0604020202020204" pitchFamily="34" charset="0"/>
                  <a:buChar char="•"/>
                </a:pPr>
                <a:r>
                  <a:rPr lang="en-US" sz="2800" b="1" dirty="0">
                    <a:solidFill>
                      <a:srgbClr val="00B050"/>
                    </a:solidFill>
                    <a:latin typeface="Arial" panose="020B0604020202020204" pitchFamily="34" charset="0"/>
                    <a:cs typeface="Arial" panose="020B0604020202020204" pitchFamily="34" charset="0"/>
                  </a:rPr>
                  <a:t>Input   </a:t>
                </a:r>
                <a14:m>
                  <m:oMath xmlns:m="http://schemas.openxmlformats.org/officeDocument/2006/math">
                    <m:sSubSup>
                      <m:sSubSupPr>
                        <m:ctrlPr>
                          <a:rPr lang="en-US" sz="2800" i="1" smtClean="0">
                            <a:solidFill>
                              <a:schemeClr val="tx1"/>
                            </a:solidFill>
                            <a:latin typeface="Cambria Math" panose="02040503050406030204" pitchFamily="18" charset="0"/>
                            <a:cs typeface="Arial" panose="020B0604020202020204" pitchFamily="34" charset="0"/>
                          </a:rPr>
                        </m:ctrlPr>
                      </m:sSubSupPr>
                      <m:e>
                        <m:d>
                          <m:dPr>
                            <m:begChr m:val="{"/>
                            <m:endChr m:val="}"/>
                            <m:ctrlPr>
                              <a:rPr lang="en-US" sz="2800" i="1" smtClean="0">
                                <a:solidFill>
                                  <a:schemeClr val="tx1"/>
                                </a:solidFill>
                                <a:latin typeface="Cambria Math" panose="02040503050406030204" pitchFamily="18" charset="0"/>
                                <a:cs typeface="Arial" panose="020B0604020202020204" pitchFamily="34" charset="0"/>
                              </a:rPr>
                            </m:ctrlPr>
                          </m:dPr>
                          <m:e>
                            <m:sSub>
                              <m:sSubPr>
                                <m:ctrlPr>
                                  <a:rPr lang="en-US" sz="2800" i="1" smtClean="0">
                                    <a:solidFill>
                                      <a:schemeClr val="tx1"/>
                                    </a:solidFill>
                                    <a:latin typeface="Cambria Math" panose="02040503050406030204" pitchFamily="18" charset="0"/>
                                    <a:cs typeface="Arial" panose="020B0604020202020204" pitchFamily="34" charset="0"/>
                                  </a:rPr>
                                </m:ctrlPr>
                              </m:sSubPr>
                              <m:e>
                                <m:r>
                                  <a:rPr lang="en-US" sz="2800"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t>𝜎</m:t>
                                </m:r>
                              </m:e>
                              <m:sub>
                                <m:r>
                                  <a:rPr lang="en-US" sz="2800" b="0" i="1" smtClean="0">
                                    <a:solidFill>
                                      <a:schemeClr val="tx1"/>
                                    </a:solidFill>
                                    <a:latin typeface="Cambria Math" panose="02040503050406030204" pitchFamily="18" charset="0"/>
                                    <a:cs typeface="Arial" panose="020B0604020202020204" pitchFamily="34" charset="0"/>
                                  </a:rPr>
                                  <m:t>𝑖</m:t>
                                </m:r>
                              </m:sub>
                            </m:sSub>
                          </m:e>
                        </m:d>
                      </m:e>
                      <m:sub>
                        <m:r>
                          <a:rPr lang="en-US" sz="2800" b="0" i="1" smtClean="0">
                            <a:solidFill>
                              <a:schemeClr val="tx1"/>
                            </a:solidFill>
                            <a:latin typeface="Cambria Math" panose="02040503050406030204" pitchFamily="18" charset="0"/>
                            <a:cs typeface="Arial" panose="020B0604020202020204" pitchFamily="34" charset="0"/>
                          </a:rPr>
                          <m:t>𝑖</m:t>
                        </m:r>
                        <m:r>
                          <a:rPr lang="en-US" sz="2800" b="0" i="1" smtClean="0">
                            <a:solidFill>
                              <a:schemeClr val="tx1"/>
                            </a:solidFill>
                            <a:latin typeface="Cambria Math" panose="02040503050406030204" pitchFamily="18" charset="0"/>
                            <a:cs typeface="Arial" panose="020B0604020202020204" pitchFamily="34" charset="0"/>
                          </a:rPr>
                          <m:t>=1</m:t>
                        </m:r>
                      </m:sub>
                      <m:sup>
                        <m:r>
                          <a:rPr lang="en-US" sz="2800" b="0" i="1" smtClean="0">
                            <a:solidFill>
                              <a:schemeClr val="tx1"/>
                            </a:solidFill>
                            <a:latin typeface="Cambria Math" panose="02040503050406030204" pitchFamily="18" charset="0"/>
                            <a:cs typeface="Arial" panose="020B0604020202020204" pitchFamily="34" charset="0"/>
                          </a:rPr>
                          <m:t>𝐿</m:t>
                        </m:r>
                      </m:sup>
                    </m:sSubSup>
                    <m:r>
                      <a:rPr lang="en-US" sz="2800" b="0" i="1" smtClean="0">
                        <a:solidFill>
                          <a:schemeClr val="tx1"/>
                        </a:solidFill>
                        <a:latin typeface="Cambria Math" panose="02040503050406030204" pitchFamily="18" charset="0"/>
                        <a:cs typeface="Arial" panose="020B0604020202020204" pitchFamily="34" charset="0"/>
                      </a:rPr>
                      <m:t>, </m:t>
                    </m:r>
                    <m:r>
                      <a:rPr lang="en-US" sz="2800" b="0"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t>𝜀</m:t>
                    </m:r>
                    <m:r>
                      <a:rPr lang="en-US" sz="2800" b="0"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t>, </m:t>
                    </m:r>
                    <m:r>
                      <a:rPr lang="en-US" sz="2800" b="0"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t>𝑇</m:t>
                    </m:r>
                  </m:oMath>
                </a14:m>
                <a:endParaRPr lang="en-US" sz="2800" dirty="0">
                  <a:solidFill>
                    <a:srgbClr val="00B050"/>
                  </a:solidFill>
                  <a:latin typeface="Arial" panose="020B0604020202020204" pitchFamily="34" charset="0"/>
                  <a:cs typeface="Arial" panose="020B0604020202020204" pitchFamily="34" charset="0"/>
                </a:endParaRPr>
              </a:p>
            </p:txBody>
          </p:sp>
        </mc:Choice>
        <mc:Fallback xmlns="">
          <p:sp>
            <p:nvSpPr>
              <p:cNvPr id="5" name="TextBox 4">
                <a:extLst>
                  <a:ext uri="{FF2B5EF4-FFF2-40B4-BE49-F238E27FC236}">
                    <a16:creationId xmlns:a16="http://schemas.microsoft.com/office/drawing/2014/main" id="{EEF966CD-31E5-9F85-7885-5DD79AB25C03}"/>
                  </a:ext>
                </a:extLst>
              </p:cNvPr>
              <p:cNvSpPr txBox="1">
                <a:spLocks noRot="1" noChangeAspect="1" noMove="1" noResize="1" noEditPoints="1" noAdjustHandles="1" noChangeArrowheads="1" noChangeShapeType="1" noTextEdit="1"/>
              </p:cNvSpPr>
              <p:nvPr/>
            </p:nvSpPr>
            <p:spPr>
              <a:xfrm>
                <a:off x="1028700" y="1290589"/>
                <a:ext cx="4221804" cy="546753"/>
              </a:xfrm>
              <a:prstGeom prst="rect">
                <a:avLst/>
              </a:prstGeom>
              <a:blipFill>
                <a:blip r:embed="rId2"/>
                <a:stretch>
                  <a:fillRect l="-2601" t="-10112" b="-292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CB1B4E2-6B23-489A-73AB-8D0A10EAB2BE}"/>
                  </a:ext>
                </a:extLst>
              </p:cNvPr>
              <p:cNvSpPr txBox="1"/>
              <p:nvPr/>
            </p:nvSpPr>
            <p:spPr>
              <a:xfrm>
                <a:off x="1028700" y="1965237"/>
                <a:ext cx="4090481" cy="523220"/>
              </a:xfrm>
              <a:prstGeom prst="rect">
                <a:avLst/>
              </a:prstGeom>
              <a:noFill/>
            </p:spPr>
            <p:txBody>
              <a:bodyPr wrap="square" rtlCol="0">
                <a:spAutoFit/>
              </a:bodyPr>
              <a:lstStyle/>
              <a:p>
                <a:pPr marL="285750" indent="-285750">
                  <a:buFont typeface="Arial" panose="020B0604020202020204" pitchFamily="34" charset="0"/>
                  <a:buChar char="•"/>
                </a:pPr>
                <a:r>
                  <a:rPr lang="en-US" sz="2800" b="1" dirty="0">
                    <a:solidFill>
                      <a:srgbClr val="00B050"/>
                    </a:solidFill>
                    <a:latin typeface="Arial" panose="020B0604020202020204" pitchFamily="34" charset="0"/>
                    <a:cs typeface="Arial" panose="020B0604020202020204" pitchFamily="34" charset="0"/>
                  </a:rPr>
                  <a:t>Step 1 </a:t>
                </a:r>
                <a:r>
                  <a:rPr lang="en-US" sz="2400" dirty="0">
                    <a:latin typeface="Arial" panose="020B0604020202020204" pitchFamily="34" charset="0"/>
                    <a:cs typeface="Arial" panose="020B0604020202020204" pitchFamily="34" charset="0"/>
                  </a:rPr>
                  <a:t>Initialize </a:t>
                </a:r>
                <a14:m>
                  <m:oMath xmlns:m="http://schemas.openxmlformats.org/officeDocument/2006/math">
                    <m:sSub>
                      <m:sSubPr>
                        <m:ctrlPr>
                          <a:rPr lang="en-US" sz="2400" i="1" smtClean="0">
                            <a:latin typeface="Cambria Math" panose="02040503050406030204" pitchFamily="18" charset="0"/>
                            <a:cs typeface="Arial" panose="020B0604020202020204" pitchFamily="34" charset="0"/>
                          </a:rPr>
                        </m:ctrlPr>
                      </m:sSubPr>
                      <m:e>
                        <m:acc>
                          <m:accPr>
                            <m:chr m:val="̃"/>
                            <m:ctrlPr>
                              <a:rPr lang="en-US" sz="2400" i="1" smtClean="0">
                                <a:latin typeface="Cambria Math" panose="02040503050406030204" pitchFamily="18" charset="0"/>
                                <a:cs typeface="Arial" panose="020B0604020202020204" pitchFamily="34" charset="0"/>
                              </a:rPr>
                            </m:ctrlPr>
                          </m:accPr>
                          <m:e>
                            <m:r>
                              <a:rPr lang="en-US" sz="2400" b="0" i="1" smtClean="0">
                                <a:latin typeface="Cambria Math" panose="02040503050406030204" pitchFamily="18" charset="0"/>
                                <a:cs typeface="Arial" panose="020B0604020202020204" pitchFamily="34" charset="0"/>
                              </a:rPr>
                              <m:t>𝑥</m:t>
                            </m:r>
                          </m:e>
                        </m:acc>
                      </m:e>
                      <m:sub>
                        <m:r>
                          <a:rPr lang="en-US" sz="2400" b="0" i="1" smtClean="0">
                            <a:latin typeface="Cambria Math" panose="02040503050406030204" pitchFamily="18" charset="0"/>
                            <a:cs typeface="Arial" panose="020B0604020202020204" pitchFamily="34" charset="0"/>
                          </a:rPr>
                          <m:t>0</m:t>
                        </m:r>
                      </m:sub>
                    </m:sSub>
                  </m:oMath>
                </a14:m>
                <a:endParaRPr lang="en-US" sz="2400" dirty="0">
                  <a:latin typeface="Arial" panose="020B0604020202020204" pitchFamily="34" charset="0"/>
                  <a:cs typeface="Arial" panose="020B0604020202020204" pitchFamily="34" charset="0"/>
                </a:endParaRPr>
              </a:p>
            </p:txBody>
          </p:sp>
        </mc:Choice>
        <mc:Fallback xmlns="">
          <p:sp>
            <p:nvSpPr>
              <p:cNvPr id="6" name="TextBox 5">
                <a:extLst>
                  <a:ext uri="{FF2B5EF4-FFF2-40B4-BE49-F238E27FC236}">
                    <a16:creationId xmlns:a16="http://schemas.microsoft.com/office/drawing/2014/main" id="{FCB1B4E2-6B23-489A-73AB-8D0A10EAB2BE}"/>
                  </a:ext>
                </a:extLst>
              </p:cNvPr>
              <p:cNvSpPr txBox="1">
                <a:spLocks noRot="1" noChangeAspect="1" noMove="1" noResize="1" noEditPoints="1" noAdjustHandles="1" noChangeArrowheads="1" noChangeShapeType="1" noTextEdit="1"/>
              </p:cNvSpPr>
              <p:nvPr/>
            </p:nvSpPr>
            <p:spPr>
              <a:xfrm>
                <a:off x="1028700" y="1965237"/>
                <a:ext cx="4090481" cy="523220"/>
              </a:xfrm>
              <a:prstGeom prst="rect">
                <a:avLst/>
              </a:prstGeom>
              <a:blipFill>
                <a:blip r:embed="rId3"/>
                <a:stretch>
                  <a:fillRect l="-2683" t="-11628" b="-3139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8C2E5DAB-BB7A-302C-1243-2275B537BCA7}"/>
                  </a:ext>
                </a:extLst>
              </p:cNvPr>
              <p:cNvSpPr txBox="1"/>
              <p:nvPr/>
            </p:nvSpPr>
            <p:spPr>
              <a:xfrm>
                <a:off x="992221" y="2554222"/>
                <a:ext cx="4795736" cy="523220"/>
              </a:xfrm>
              <a:prstGeom prst="rect">
                <a:avLst/>
              </a:prstGeom>
              <a:noFill/>
            </p:spPr>
            <p:txBody>
              <a:bodyPr wrap="square" rtlCol="0">
                <a:spAutoFit/>
              </a:bodyPr>
              <a:lstStyle/>
              <a:p>
                <a:pPr marL="285750" indent="-285750">
                  <a:buFont typeface="Arial" panose="020B0604020202020204" pitchFamily="34" charset="0"/>
                  <a:buChar char="•"/>
                </a:pPr>
                <a:r>
                  <a:rPr lang="en-US" sz="2800" b="1" dirty="0">
                    <a:solidFill>
                      <a:srgbClr val="00B050"/>
                    </a:solidFill>
                    <a:latin typeface="Arial" panose="020B0604020202020204" pitchFamily="34" charset="0"/>
                    <a:cs typeface="Arial" panose="020B0604020202020204" pitchFamily="34" charset="0"/>
                  </a:rPr>
                  <a:t>Step 2 </a:t>
                </a:r>
                <a:r>
                  <a:rPr lang="en-US" sz="2400" dirty="0">
                    <a:latin typeface="Arial" panose="020B0604020202020204" pitchFamily="34" charset="0"/>
                    <a:cs typeface="Arial" panose="020B0604020202020204" pitchFamily="34" charset="0"/>
                  </a:rPr>
                  <a:t>For </a:t>
                </a:r>
                <a14:m>
                  <m:oMath xmlns:m="http://schemas.openxmlformats.org/officeDocument/2006/math">
                    <m:r>
                      <a:rPr lang="en-US" sz="2400" b="0" i="1" smtClean="0">
                        <a:latin typeface="Cambria Math" panose="02040503050406030204" pitchFamily="18" charset="0"/>
                        <a:cs typeface="Arial" panose="020B0604020202020204" pitchFamily="34" charset="0"/>
                      </a:rPr>
                      <m:t>𝑖</m:t>
                    </m:r>
                    <m:r>
                      <a:rPr lang="en-US" sz="2400" b="0" i="1" smtClean="0">
                        <a:latin typeface="Cambria Math" panose="02040503050406030204" pitchFamily="18" charset="0"/>
                        <a:ea typeface="Cambria Math" panose="02040503050406030204" pitchFamily="18" charset="0"/>
                        <a:cs typeface="Arial" panose="020B0604020202020204" pitchFamily="34" charset="0"/>
                      </a:rPr>
                      <m:t>←1 </m:t>
                    </m:r>
                    <m:r>
                      <a:rPr lang="en-US" sz="2400" b="0" i="1" smtClean="0">
                        <a:latin typeface="Cambria Math" panose="02040503050406030204" pitchFamily="18" charset="0"/>
                        <a:ea typeface="Cambria Math" panose="02040503050406030204" pitchFamily="18" charset="0"/>
                        <a:cs typeface="Arial" panose="020B0604020202020204" pitchFamily="34" charset="0"/>
                      </a:rPr>
                      <m:t>𝑡𝑜</m:t>
                    </m:r>
                    <m:r>
                      <a:rPr lang="en-US" sz="2400" b="0" i="1" smtClean="0">
                        <a:latin typeface="Cambria Math" panose="02040503050406030204" pitchFamily="18" charset="0"/>
                        <a:ea typeface="Cambria Math" panose="02040503050406030204" pitchFamily="18" charset="0"/>
                        <a:cs typeface="Arial" panose="020B0604020202020204" pitchFamily="34" charset="0"/>
                      </a:rPr>
                      <m:t> </m:t>
                    </m:r>
                    <m:r>
                      <a:rPr lang="en-US" sz="2400" b="0" i="1" smtClean="0">
                        <a:latin typeface="Cambria Math" panose="02040503050406030204" pitchFamily="18" charset="0"/>
                        <a:ea typeface="Cambria Math" panose="02040503050406030204" pitchFamily="18" charset="0"/>
                        <a:cs typeface="Arial" panose="020B0604020202020204" pitchFamily="34" charset="0"/>
                      </a:rPr>
                      <m:t>𝐿</m:t>
                    </m:r>
                    <m:r>
                      <a:rPr lang="en-US" sz="2400" b="0" i="1" smtClean="0">
                        <a:latin typeface="Cambria Math" panose="02040503050406030204" pitchFamily="18" charset="0"/>
                        <a:ea typeface="Cambria Math" panose="02040503050406030204" pitchFamily="18" charset="0"/>
                        <a:cs typeface="Arial" panose="020B0604020202020204" pitchFamily="34" charset="0"/>
                      </a:rPr>
                      <m:t> </m:t>
                    </m:r>
                  </m:oMath>
                </a14:m>
                <a:r>
                  <a:rPr lang="en-US" sz="2400" dirty="0">
                    <a:latin typeface="Arial" panose="020B0604020202020204" pitchFamily="34" charset="0"/>
                    <a:cs typeface="Arial" panose="020B0604020202020204" pitchFamily="34" charset="0"/>
                  </a:rPr>
                  <a:t>do </a:t>
                </a:r>
                <a:endParaRPr lang="en-US" sz="2800" b="1" dirty="0">
                  <a:latin typeface="Arial" panose="020B0604020202020204" pitchFamily="34" charset="0"/>
                  <a:cs typeface="Arial" panose="020B0604020202020204" pitchFamily="34" charset="0"/>
                </a:endParaRPr>
              </a:p>
            </p:txBody>
          </p:sp>
        </mc:Choice>
        <mc:Fallback xmlns="">
          <p:sp>
            <p:nvSpPr>
              <p:cNvPr id="7" name="TextBox 6">
                <a:extLst>
                  <a:ext uri="{FF2B5EF4-FFF2-40B4-BE49-F238E27FC236}">
                    <a16:creationId xmlns:a16="http://schemas.microsoft.com/office/drawing/2014/main" id="{8C2E5DAB-BB7A-302C-1243-2275B537BCA7}"/>
                  </a:ext>
                </a:extLst>
              </p:cNvPr>
              <p:cNvSpPr txBox="1">
                <a:spLocks noRot="1" noChangeAspect="1" noMove="1" noResize="1" noEditPoints="1" noAdjustHandles="1" noChangeArrowheads="1" noChangeShapeType="1" noTextEdit="1"/>
              </p:cNvSpPr>
              <p:nvPr/>
            </p:nvSpPr>
            <p:spPr>
              <a:xfrm>
                <a:off x="992221" y="2554222"/>
                <a:ext cx="4795736" cy="523220"/>
              </a:xfrm>
              <a:prstGeom prst="rect">
                <a:avLst/>
              </a:prstGeom>
              <a:blipFill>
                <a:blip r:embed="rId4"/>
                <a:stretch>
                  <a:fillRect l="-2290" t="-11628" b="-3139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99A415AB-D125-33DA-59C4-3E701D16B418}"/>
                  </a:ext>
                </a:extLst>
              </p:cNvPr>
              <p:cNvSpPr txBox="1"/>
              <p:nvPr/>
            </p:nvSpPr>
            <p:spPr>
              <a:xfrm>
                <a:off x="1460312" y="2892805"/>
                <a:ext cx="3098259" cy="96731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i="1" smtClean="0">
                              <a:latin typeface="Cambria Math" panose="02040503050406030204" pitchFamily="18" charset="0"/>
                              <a:ea typeface="Cambria Math" panose="02040503050406030204" pitchFamily="18" charset="0"/>
                            </a:rPr>
                            <m:t>𝛼</m:t>
                          </m:r>
                        </m:e>
                        <m:sub>
                          <m:r>
                            <a:rPr lang="en-US" sz="2400" b="0" i="1" smtClean="0">
                              <a:latin typeface="Cambria Math" panose="02040503050406030204" pitchFamily="18" charset="0"/>
                            </a:rPr>
                            <m:t>𝑖</m:t>
                          </m:r>
                        </m:sub>
                      </m:sSub>
                      <m:r>
                        <a:rPr lang="en-US" sz="2400" i="1" smtClean="0">
                          <a:latin typeface="Cambria Math" panose="02040503050406030204" pitchFamily="18" charset="0"/>
                          <a:ea typeface="Cambria Math" panose="02040503050406030204" pitchFamily="18" charset="0"/>
                        </a:rPr>
                        <m:t>←</m:t>
                      </m:r>
                      <m:r>
                        <a:rPr lang="en-US" sz="2400" i="1" smtClean="0">
                          <a:latin typeface="Cambria Math" panose="02040503050406030204" pitchFamily="18" charset="0"/>
                          <a:ea typeface="Cambria Math" panose="02040503050406030204" pitchFamily="18" charset="0"/>
                        </a:rPr>
                        <m:t>𝜀</m:t>
                      </m:r>
                      <m:f>
                        <m:fPr>
                          <m:ctrlPr>
                            <a:rPr lang="en-US" sz="2400" i="1" smtClean="0">
                              <a:latin typeface="Cambria Math" panose="02040503050406030204" pitchFamily="18" charset="0"/>
                              <a:ea typeface="Cambria Math" panose="02040503050406030204" pitchFamily="18" charset="0"/>
                            </a:rPr>
                          </m:ctrlPr>
                        </m:fPr>
                        <m:num>
                          <m:sSubSup>
                            <m:sSubSupPr>
                              <m:ctrlPr>
                                <a:rPr lang="en-US" sz="2400" i="1" smtClean="0">
                                  <a:latin typeface="Cambria Math" panose="02040503050406030204" pitchFamily="18" charset="0"/>
                                  <a:ea typeface="Cambria Math" panose="02040503050406030204" pitchFamily="18" charset="0"/>
                                </a:rPr>
                              </m:ctrlPr>
                            </m:sSubSupPr>
                            <m:e>
                              <m:r>
                                <a:rPr lang="en-US" sz="2400" i="1" smtClean="0">
                                  <a:latin typeface="Cambria Math" panose="02040503050406030204" pitchFamily="18" charset="0"/>
                                  <a:ea typeface="Cambria Math" panose="02040503050406030204" pitchFamily="18" charset="0"/>
                                </a:rPr>
                                <m:t>𝜎</m:t>
                              </m:r>
                            </m:e>
                            <m:sub>
                              <m:r>
                                <a:rPr lang="en-US" sz="2400" b="0" i="1" smtClean="0">
                                  <a:latin typeface="Cambria Math" panose="02040503050406030204" pitchFamily="18" charset="0"/>
                                  <a:ea typeface="Cambria Math" panose="02040503050406030204" pitchFamily="18" charset="0"/>
                                </a:rPr>
                                <m:t>𝑖</m:t>
                              </m:r>
                            </m:sub>
                            <m:sup>
                              <m:r>
                                <a:rPr lang="en-US" sz="2400" b="0" i="1" smtClean="0">
                                  <a:latin typeface="Cambria Math" panose="02040503050406030204" pitchFamily="18" charset="0"/>
                                  <a:ea typeface="Cambria Math" panose="02040503050406030204" pitchFamily="18" charset="0"/>
                                </a:rPr>
                                <m:t>2</m:t>
                              </m:r>
                            </m:sup>
                          </m:sSubSup>
                        </m:num>
                        <m:den>
                          <m:sSubSup>
                            <m:sSubSupPr>
                              <m:ctrlPr>
                                <a:rPr lang="en-US" sz="2400" i="1" smtClean="0">
                                  <a:latin typeface="Cambria Math" panose="02040503050406030204" pitchFamily="18" charset="0"/>
                                  <a:ea typeface="Cambria Math" panose="02040503050406030204" pitchFamily="18" charset="0"/>
                                </a:rPr>
                              </m:ctrlPr>
                            </m:sSubSupPr>
                            <m:e>
                              <m:r>
                                <a:rPr lang="en-US" sz="2400" i="1" smtClean="0">
                                  <a:latin typeface="Cambria Math" panose="02040503050406030204" pitchFamily="18" charset="0"/>
                                  <a:ea typeface="Cambria Math" panose="02040503050406030204" pitchFamily="18" charset="0"/>
                                </a:rPr>
                                <m:t>𝜎</m:t>
                              </m:r>
                            </m:e>
                            <m:sub>
                              <m:r>
                                <a:rPr lang="en-US" sz="2400" b="0" i="1" smtClean="0">
                                  <a:latin typeface="Cambria Math" panose="02040503050406030204" pitchFamily="18" charset="0"/>
                                  <a:ea typeface="Cambria Math" panose="02040503050406030204" pitchFamily="18" charset="0"/>
                                </a:rPr>
                                <m:t>𝐿</m:t>
                              </m:r>
                            </m:sub>
                            <m:sup>
                              <m:r>
                                <a:rPr lang="en-US" sz="2400" b="0" i="1" smtClean="0">
                                  <a:latin typeface="Cambria Math" panose="02040503050406030204" pitchFamily="18" charset="0"/>
                                  <a:ea typeface="Cambria Math" panose="02040503050406030204" pitchFamily="18" charset="0"/>
                                </a:rPr>
                                <m:t>2</m:t>
                              </m:r>
                            </m:sup>
                          </m:sSubSup>
                        </m:den>
                      </m:f>
                    </m:oMath>
                  </m:oMathPara>
                </a14:m>
                <a:endParaRPr lang="en-US" sz="2400" dirty="0"/>
              </a:p>
            </p:txBody>
          </p:sp>
        </mc:Choice>
        <mc:Fallback xmlns="">
          <p:sp>
            <p:nvSpPr>
              <p:cNvPr id="8" name="TextBox 7">
                <a:extLst>
                  <a:ext uri="{FF2B5EF4-FFF2-40B4-BE49-F238E27FC236}">
                    <a16:creationId xmlns:a16="http://schemas.microsoft.com/office/drawing/2014/main" id="{99A415AB-D125-33DA-59C4-3E701D16B418}"/>
                  </a:ext>
                </a:extLst>
              </p:cNvPr>
              <p:cNvSpPr txBox="1">
                <a:spLocks noRot="1" noChangeAspect="1" noMove="1" noResize="1" noEditPoints="1" noAdjustHandles="1" noChangeArrowheads="1" noChangeShapeType="1" noTextEdit="1"/>
              </p:cNvSpPr>
              <p:nvPr/>
            </p:nvSpPr>
            <p:spPr>
              <a:xfrm>
                <a:off x="1460312" y="2892805"/>
                <a:ext cx="3098259" cy="967316"/>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5490A4A1-3627-415C-0F72-736393C40B20}"/>
                  </a:ext>
                </a:extLst>
              </p:cNvPr>
              <p:cNvSpPr txBox="1"/>
              <p:nvPr/>
            </p:nvSpPr>
            <p:spPr>
              <a:xfrm>
                <a:off x="992221" y="3648713"/>
                <a:ext cx="6600217" cy="2905604"/>
              </a:xfrm>
              <a:prstGeom prst="rect">
                <a:avLst/>
              </a:prstGeom>
              <a:noFill/>
            </p:spPr>
            <p:txBody>
              <a:bodyPr wrap="square" rtlCol="0">
                <a:spAutoFit/>
              </a:bodyPr>
              <a:lstStyle/>
              <a:p>
                <a:pPr marL="285750" indent="-285750">
                  <a:buFont typeface="Arial" panose="020B0604020202020204" pitchFamily="34" charset="0"/>
                  <a:buChar char="•"/>
                </a:pPr>
                <a:r>
                  <a:rPr lang="en-US" sz="2800" b="1" dirty="0">
                    <a:solidFill>
                      <a:srgbClr val="00B050"/>
                    </a:solidFill>
                    <a:latin typeface="Arial" panose="020B0604020202020204" pitchFamily="34" charset="0"/>
                    <a:cs typeface="Arial" panose="020B0604020202020204" pitchFamily="34" charset="0"/>
                  </a:rPr>
                  <a:t>Step 3 </a:t>
                </a:r>
                <a:r>
                  <a:rPr lang="en-US" sz="2400" dirty="0">
                    <a:latin typeface="Arial" panose="020B0604020202020204" pitchFamily="34" charset="0"/>
                    <a:cs typeface="Arial" panose="020B0604020202020204" pitchFamily="34" charset="0"/>
                  </a:rPr>
                  <a:t>for </a:t>
                </a:r>
                <a14:m>
                  <m:oMath xmlns:m="http://schemas.openxmlformats.org/officeDocument/2006/math">
                    <m:r>
                      <a:rPr lang="en-US" sz="2400" b="0" i="1" smtClean="0">
                        <a:latin typeface="Cambria Math" panose="02040503050406030204" pitchFamily="18" charset="0"/>
                        <a:cs typeface="Arial" panose="020B0604020202020204" pitchFamily="34" charset="0"/>
                      </a:rPr>
                      <m:t>𝑡</m:t>
                    </m:r>
                    <m:r>
                      <a:rPr lang="en-US" sz="2400" b="0" i="1" smtClean="0">
                        <a:latin typeface="Cambria Math" panose="02040503050406030204" pitchFamily="18" charset="0"/>
                        <a:ea typeface="Cambria Math" panose="02040503050406030204" pitchFamily="18" charset="0"/>
                        <a:cs typeface="Arial" panose="020B0604020202020204" pitchFamily="34" charset="0"/>
                      </a:rPr>
                      <m:t>←1 </m:t>
                    </m:r>
                    <m:r>
                      <a:rPr lang="en-US" sz="2400" b="0" i="1" smtClean="0">
                        <a:latin typeface="Cambria Math" panose="02040503050406030204" pitchFamily="18" charset="0"/>
                        <a:ea typeface="Cambria Math" panose="02040503050406030204" pitchFamily="18" charset="0"/>
                        <a:cs typeface="Arial" panose="020B0604020202020204" pitchFamily="34" charset="0"/>
                      </a:rPr>
                      <m:t>𝑡𝑜</m:t>
                    </m:r>
                    <m:r>
                      <a:rPr lang="en-US" sz="2400" b="0" i="1" smtClean="0">
                        <a:latin typeface="Cambria Math" panose="02040503050406030204" pitchFamily="18" charset="0"/>
                        <a:ea typeface="Cambria Math" panose="02040503050406030204" pitchFamily="18" charset="0"/>
                        <a:cs typeface="Arial" panose="020B0604020202020204" pitchFamily="34" charset="0"/>
                      </a:rPr>
                      <m:t> </m:t>
                    </m:r>
                    <m:r>
                      <a:rPr lang="en-US" sz="2400" b="0" i="1" smtClean="0">
                        <a:latin typeface="Cambria Math" panose="02040503050406030204" pitchFamily="18" charset="0"/>
                        <a:ea typeface="Cambria Math" panose="02040503050406030204" pitchFamily="18" charset="0"/>
                        <a:cs typeface="Arial" panose="020B0604020202020204" pitchFamily="34" charset="0"/>
                      </a:rPr>
                      <m:t>𝑇</m:t>
                    </m:r>
                  </m:oMath>
                </a14:m>
                <a:r>
                  <a:rPr lang="en-US" sz="2800" b="1" dirty="0">
                    <a:solidFill>
                      <a:srgbClr val="00B050"/>
                    </a:solidFill>
                    <a:latin typeface="Arial" panose="020B0604020202020204" pitchFamily="34" charset="0"/>
                    <a:cs typeface="Arial" panose="020B0604020202020204" pitchFamily="34" charset="0"/>
                  </a:rPr>
                  <a:t> do</a:t>
                </a:r>
              </a:p>
              <a:p>
                <a:pPr lvl="2"/>
                <a14:m>
                  <m:oMathPara xmlns:m="http://schemas.openxmlformats.org/officeDocument/2006/math">
                    <m:oMathParaPr>
                      <m:jc m:val="centerGroup"/>
                    </m:oMathParaPr>
                    <m:oMath xmlns:m="http://schemas.openxmlformats.org/officeDocument/2006/math">
                      <m:r>
                        <a:rPr lang="en-US" sz="2400" b="0" i="1" smtClean="0">
                          <a:solidFill>
                            <a:schemeClr val="tx1"/>
                          </a:solidFill>
                          <a:latin typeface="Cambria Math" panose="02040503050406030204" pitchFamily="18" charset="0"/>
                          <a:cs typeface="Arial" panose="020B0604020202020204" pitchFamily="34" charset="0"/>
                        </a:rPr>
                        <m:t>𝐷𝑟𝑎𝑤</m:t>
                      </m:r>
                      <m:r>
                        <a:rPr lang="en-US" sz="2400" b="0" i="1" smtClean="0">
                          <a:solidFill>
                            <a:schemeClr val="tx1"/>
                          </a:solidFill>
                          <a:latin typeface="Cambria Math" panose="02040503050406030204" pitchFamily="18" charset="0"/>
                          <a:cs typeface="Arial" panose="020B0604020202020204" pitchFamily="34" charset="0"/>
                        </a:rPr>
                        <m:t> </m:t>
                      </m:r>
                      <m:sSub>
                        <m:sSubPr>
                          <m:ctrlPr>
                            <a:rPr lang="en-US" sz="2400" b="0" i="1" smtClean="0">
                              <a:solidFill>
                                <a:schemeClr val="tx1"/>
                              </a:solidFill>
                              <a:latin typeface="Cambria Math" panose="02040503050406030204" pitchFamily="18" charset="0"/>
                              <a:cs typeface="Arial" panose="020B0604020202020204" pitchFamily="34" charset="0"/>
                            </a:rPr>
                          </m:ctrlPr>
                        </m:sSubPr>
                        <m:e>
                          <m:r>
                            <a:rPr lang="en-US" sz="2400" b="0" i="1" smtClean="0">
                              <a:solidFill>
                                <a:schemeClr val="tx1"/>
                              </a:solidFill>
                              <a:latin typeface="Cambria Math" panose="02040503050406030204" pitchFamily="18" charset="0"/>
                              <a:cs typeface="Arial" panose="020B0604020202020204" pitchFamily="34" charset="0"/>
                            </a:rPr>
                            <m:t>𝑧</m:t>
                          </m:r>
                        </m:e>
                        <m:sub>
                          <m:r>
                            <a:rPr lang="en-US" sz="2400" b="0" i="1" smtClean="0">
                              <a:solidFill>
                                <a:schemeClr val="tx1"/>
                              </a:solidFill>
                              <a:latin typeface="Cambria Math" panose="02040503050406030204" pitchFamily="18" charset="0"/>
                              <a:cs typeface="Arial" panose="020B0604020202020204" pitchFamily="34" charset="0"/>
                            </a:rPr>
                            <m:t>𝑡</m:t>
                          </m:r>
                        </m:sub>
                      </m:sSub>
                      <m:r>
                        <a:rPr lang="en-US" sz="2400" b="0"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t>~</m:t>
                      </m:r>
                      <m:r>
                        <a:rPr lang="en-US" sz="2400" b="0"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t>𝑁</m:t>
                      </m:r>
                      <m:d>
                        <m:dPr>
                          <m:ctrlPr>
                            <a:rPr lang="en-US" sz="2400" b="0"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ctrlPr>
                        </m:dPr>
                        <m:e>
                          <m:r>
                            <a:rPr lang="en-US" sz="2400" b="0"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t>0,</m:t>
                          </m:r>
                          <m:r>
                            <a:rPr lang="en-US" sz="2400" b="0"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t>𝐼</m:t>
                          </m:r>
                        </m:e>
                      </m:d>
                    </m:oMath>
                  </m:oMathPara>
                </a14:m>
                <a:endParaRPr lang="en-US" sz="2400" b="0" dirty="0">
                  <a:solidFill>
                    <a:schemeClr val="tx1"/>
                  </a:solidFill>
                  <a:latin typeface="Arial" panose="020B0604020202020204" pitchFamily="34" charset="0"/>
                  <a:ea typeface="Cambria Math" panose="02040503050406030204" pitchFamily="18" charset="0"/>
                  <a:cs typeface="Arial" panose="020B0604020202020204" pitchFamily="34" charset="0"/>
                </a:endParaRPr>
              </a:p>
              <a:p>
                <a:r>
                  <a:rPr lang="en-US" sz="2400" dirty="0">
                    <a:solidFill>
                      <a:srgbClr val="00B050"/>
                    </a:solidFill>
                    <a:latin typeface="Arial" panose="020B0604020202020204" pitchFamily="34" charset="0"/>
                    <a:cs typeface="Arial" panose="020B0604020202020204" pitchFamily="34" charset="0"/>
                  </a:rPr>
                  <a:t>	        </a:t>
                </a:r>
                <a14:m>
                  <m:oMath xmlns:m="http://schemas.openxmlformats.org/officeDocument/2006/math">
                    <m:sSub>
                      <m:sSubPr>
                        <m:ctrlPr>
                          <a:rPr lang="en-US" sz="2400" i="1" smtClean="0">
                            <a:solidFill>
                              <a:schemeClr val="tx1"/>
                            </a:solidFill>
                            <a:latin typeface="Cambria Math" panose="02040503050406030204" pitchFamily="18" charset="0"/>
                            <a:cs typeface="Arial" panose="020B0604020202020204" pitchFamily="34" charset="0"/>
                          </a:rPr>
                        </m:ctrlPr>
                      </m:sSubPr>
                      <m:e>
                        <m:acc>
                          <m:accPr>
                            <m:chr m:val="̃"/>
                            <m:ctrlPr>
                              <a:rPr lang="en-US" sz="2400" i="1" smtClean="0">
                                <a:solidFill>
                                  <a:schemeClr val="tx1"/>
                                </a:solidFill>
                                <a:latin typeface="Cambria Math" panose="02040503050406030204" pitchFamily="18" charset="0"/>
                                <a:cs typeface="Arial" panose="020B0604020202020204" pitchFamily="34" charset="0"/>
                              </a:rPr>
                            </m:ctrlPr>
                          </m:accPr>
                          <m:e>
                            <m:r>
                              <a:rPr lang="en-US" sz="2400" b="0" i="1" smtClean="0">
                                <a:solidFill>
                                  <a:schemeClr val="tx1"/>
                                </a:solidFill>
                                <a:latin typeface="Cambria Math" panose="02040503050406030204" pitchFamily="18" charset="0"/>
                                <a:cs typeface="Arial" panose="020B0604020202020204" pitchFamily="34" charset="0"/>
                              </a:rPr>
                              <m:t>𝑥</m:t>
                            </m:r>
                          </m:e>
                        </m:acc>
                      </m:e>
                      <m:sub>
                        <m:r>
                          <a:rPr lang="en-US" sz="2400" b="0" i="1" smtClean="0">
                            <a:solidFill>
                              <a:schemeClr val="tx1"/>
                            </a:solidFill>
                            <a:latin typeface="Cambria Math" panose="02040503050406030204" pitchFamily="18" charset="0"/>
                            <a:cs typeface="Arial" panose="020B0604020202020204" pitchFamily="34" charset="0"/>
                          </a:rPr>
                          <m:t>𝑡</m:t>
                        </m:r>
                      </m:sub>
                    </m:sSub>
                    <m:r>
                      <a:rPr lang="en-US" sz="2400"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t>←</m:t>
                    </m:r>
                    <m:sSub>
                      <m:sSubPr>
                        <m:ctrlPr>
                          <a:rPr lang="en-US" sz="2400"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ctrlPr>
                      </m:sSubPr>
                      <m:e>
                        <m:acc>
                          <m:accPr>
                            <m:chr m:val="̃"/>
                            <m:ctrlPr>
                              <a:rPr lang="en-US" sz="2400"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ctrlPr>
                          </m:accPr>
                          <m:e>
                            <m:r>
                              <a:rPr lang="en-US" sz="2400" b="0"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t>𝑥</m:t>
                            </m:r>
                          </m:e>
                        </m:acc>
                      </m:e>
                      <m:sub>
                        <m:r>
                          <a:rPr lang="en-US" sz="2400" b="0"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t>𝑡</m:t>
                        </m:r>
                        <m:r>
                          <a:rPr lang="en-US" sz="2400" b="0"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t>−1</m:t>
                        </m:r>
                      </m:sub>
                    </m:sSub>
                    <m:r>
                      <a:rPr lang="en-US" sz="2400" b="0"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t>+</m:t>
                    </m:r>
                    <m:f>
                      <m:fPr>
                        <m:ctrlPr>
                          <a:rPr lang="en-US" sz="2400" b="0"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ctrlPr>
                      </m:fPr>
                      <m:num>
                        <m:sSub>
                          <m:sSubPr>
                            <m:ctrlPr>
                              <a:rPr lang="en-US" sz="2400" b="0"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ctrlPr>
                          </m:sSubPr>
                          <m:e>
                            <m:r>
                              <a:rPr lang="en-US" sz="2400" b="0"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t>𝛼</m:t>
                            </m:r>
                          </m:e>
                          <m:sub>
                            <m:r>
                              <a:rPr lang="en-US" sz="2400" b="0"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t>𝑖</m:t>
                            </m:r>
                          </m:sub>
                        </m:sSub>
                      </m:num>
                      <m:den>
                        <m:r>
                          <a:rPr lang="en-US" sz="2400" b="0"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t>2</m:t>
                        </m:r>
                      </m:den>
                    </m:f>
                    <m:sSub>
                      <m:sSubPr>
                        <m:ctrlPr>
                          <a:rPr lang="en-US" sz="2400" b="0"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ctrlPr>
                      </m:sSubPr>
                      <m:e>
                        <m:r>
                          <a:rPr lang="en-US" sz="2400" b="0"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t>𝑆</m:t>
                        </m:r>
                      </m:e>
                      <m:sub>
                        <m:r>
                          <a:rPr lang="en-US" sz="2400" b="0"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t>𝜃</m:t>
                        </m:r>
                      </m:sub>
                    </m:sSub>
                    <m:d>
                      <m:dPr>
                        <m:ctrlPr>
                          <a:rPr lang="en-US" sz="2400" b="0"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ctrlPr>
                      </m:dPr>
                      <m:e>
                        <m:sSub>
                          <m:sSubPr>
                            <m:ctrlPr>
                              <a:rPr lang="en-US" sz="2400" b="0"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ctrlPr>
                          </m:sSubPr>
                          <m:e>
                            <m:acc>
                              <m:accPr>
                                <m:chr m:val="̃"/>
                                <m:ctrlPr>
                                  <a:rPr lang="en-US" sz="2400" b="0"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ctrlPr>
                              </m:accPr>
                              <m:e>
                                <m:r>
                                  <a:rPr lang="en-US" sz="2400" b="0"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t>𝑥</m:t>
                                </m:r>
                              </m:e>
                            </m:acc>
                          </m:e>
                          <m:sub>
                            <m:r>
                              <a:rPr lang="en-US" sz="2400" b="0"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t>𝑡</m:t>
                            </m:r>
                            <m:r>
                              <a:rPr lang="en-US" sz="2400" b="0"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t>−1</m:t>
                            </m:r>
                          </m:sub>
                        </m:sSub>
                        <m:r>
                          <a:rPr lang="en-US" sz="2400" b="0"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t>, </m:t>
                        </m:r>
                        <m:sSub>
                          <m:sSubPr>
                            <m:ctrlPr>
                              <a:rPr lang="en-US" sz="2400" b="0"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ctrlPr>
                          </m:sSubPr>
                          <m:e>
                            <m:r>
                              <a:rPr lang="en-US" sz="2400" b="0"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t>𝜎</m:t>
                            </m:r>
                          </m:e>
                          <m:sub>
                            <m:r>
                              <a:rPr lang="en-US" sz="2400" b="0"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t>𝑖</m:t>
                            </m:r>
                          </m:sub>
                        </m:sSub>
                      </m:e>
                    </m:d>
                    <m:r>
                      <a:rPr lang="en-US" sz="2400" b="0"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t>+</m:t>
                    </m:r>
                    <m:rad>
                      <m:radPr>
                        <m:degHide m:val="on"/>
                        <m:ctrlPr>
                          <a:rPr lang="en-US" sz="2400" b="0"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ctrlPr>
                      </m:radPr>
                      <m:deg/>
                      <m:e>
                        <m:sSub>
                          <m:sSubPr>
                            <m:ctrlPr>
                              <a:rPr lang="en-US" sz="2400" b="0"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ctrlPr>
                          </m:sSubPr>
                          <m:e>
                            <m:r>
                              <a:rPr lang="en-US" sz="2400" b="0"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t>𝛼</m:t>
                            </m:r>
                          </m:e>
                          <m:sub>
                            <m:r>
                              <a:rPr lang="en-US" sz="2400" b="0"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t>𝑖</m:t>
                            </m:r>
                          </m:sub>
                        </m:sSub>
                      </m:e>
                    </m:rad>
                    <m:sSub>
                      <m:sSubPr>
                        <m:ctrlPr>
                          <a:rPr lang="en-US" sz="2400" b="0"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ctrlPr>
                      </m:sSubPr>
                      <m:e>
                        <m:r>
                          <a:rPr lang="en-US" sz="2400" b="0"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t>𝑧</m:t>
                        </m:r>
                      </m:e>
                      <m:sub>
                        <m:r>
                          <a:rPr lang="en-US" sz="2400" b="0"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t>𝑡</m:t>
                        </m:r>
                      </m:sub>
                    </m:sSub>
                  </m:oMath>
                </a14:m>
                <a:endParaRPr lang="en-US" sz="2400" b="0" dirty="0">
                  <a:solidFill>
                    <a:schemeClr val="tx1"/>
                  </a:solidFill>
                  <a:latin typeface="Arial" panose="020B0604020202020204" pitchFamily="34" charset="0"/>
                  <a:ea typeface="Cambria Math" panose="02040503050406030204" pitchFamily="18" charset="0"/>
                  <a:cs typeface="Arial" panose="020B0604020202020204" pitchFamily="34" charset="0"/>
                </a:endParaRPr>
              </a:p>
              <a:p>
                <a:r>
                  <a:rPr lang="en-US" sz="2400" dirty="0">
                    <a:solidFill>
                      <a:srgbClr val="00B050"/>
                    </a:solidFill>
                    <a:latin typeface="Arial" panose="020B0604020202020204" pitchFamily="34" charset="0"/>
                    <a:cs typeface="Arial" panose="020B0604020202020204" pitchFamily="34" charset="0"/>
                  </a:rPr>
                  <a:t>	       end for</a:t>
                </a:r>
              </a:p>
              <a:p>
                <a:r>
                  <a:rPr lang="en-US" sz="2400" dirty="0">
                    <a:solidFill>
                      <a:srgbClr val="00B050"/>
                    </a:solidFill>
                    <a:latin typeface="Arial" panose="020B0604020202020204" pitchFamily="34" charset="0"/>
                    <a:cs typeface="Arial" panose="020B0604020202020204" pitchFamily="34" charset="0"/>
                  </a:rPr>
                  <a:t>	        </a:t>
                </a:r>
                <a14:m>
                  <m:oMath xmlns:m="http://schemas.openxmlformats.org/officeDocument/2006/math">
                    <m:sSub>
                      <m:sSubPr>
                        <m:ctrlPr>
                          <a:rPr lang="en-US" sz="2400" i="1" smtClean="0">
                            <a:solidFill>
                              <a:schemeClr val="tx1"/>
                            </a:solidFill>
                            <a:latin typeface="Cambria Math" panose="02040503050406030204" pitchFamily="18" charset="0"/>
                            <a:cs typeface="Arial" panose="020B0604020202020204" pitchFamily="34" charset="0"/>
                          </a:rPr>
                        </m:ctrlPr>
                      </m:sSubPr>
                      <m:e>
                        <m:acc>
                          <m:accPr>
                            <m:chr m:val="̃"/>
                            <m:ctrlPr>
                              <a:rPr lang="en-US" sz="2400" i="1" smtClean="0">
                                <a:solidFill>
                                  <a:schemeClr val="tx1"/>
                                </a:solidFill>
                                <a:latin typeface="Cambria Math" panose="02040503050406030204" pitchFamily="18" charset="0"/>
                                <a:cs typeface="Arial" panose="020B0604020202020204" pitchFamily="34" charset="0"/>
                              </a:rPr>
                            </m:ctrlPr>
                          </m:accPr>
                          <m:e>
                            <m:r>
                              <a:rPr lang="en-US" sz="2400" b="0" i="1" smtClean="0">
                                <a:solidFill>
                                  <a:schemeClr val="tx1"/>
                                </a:solidFill>
                                <a:latin typeface="Cambria Math" panose="02040503050406030204" pitchFamily="18" charset="0"/>
                                <a:cs typeface="Arial" panose="020B0604020202020204" pitchFamily="34" charset="0"/>
                              </a:rPr>
                              <m:t>𝑥</m:t>
                            </m:r>
                          </m:e>
                        </m:acc>
                      </m:e>
                      <m:sub>
                        <m:r>
                          <a:rPr lang="en-US" sz="2400" b="0" i="1" smtClean="0">
                            <a:solidFill>
                              <a:schemeClr val="tx1"/>
                            </a:solidFill>
                            <a:latin typeface="Cambria Math" panose="02040503050406030204" pitchFamily="18" charset="0"/>
                            <a:cs typeface="Arial" panose="020B0604020202020204" pitchFamily="34" charset="0"/>
                          </a:rPr>
                          <m:t>0</m:t>
                        </m:r>
                      </m:sub>
                    </m:sSub>
                    <m:r>
                      <a:rPr lang="en-US" sz="2400"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t>←</m:t>
                    </m:r>
                    <m:sSub>
                      <m:sSubPr>
                        <m:ctrlPr>
                          <a:rPr lang="en-US" sz="2400"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ctrlPr>
                      </m:sSubPr>
                      <m:e>
                        <m:acc>
                          <m:accPr>
                            <m:chr m:val="̃"/>
                            <m:ctrlPr>
                              <a:rPr lang="en-US" sz="2400"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ctrlPr>
                          </m:accPr>
                          <m:e>
                            <m:r>
                              <a:rPr lang="en-US" sz="2400" b="0"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t>𝑥</m:t>
                            </m:r>
                          </m:e>
                        </m:acc>
                      </m:e>
                      <m:sub>
                        <m:r>
                          <a:rPr lang="en-US" sz="2400" b="0"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t>𝑇</m:t>
                        </m:r>
                      </m:sub>
                    </m:sSub>
                  </m:oMath>
                </a14:m>
                <a:endParaRPr lang="en-US" sz="2400" dirty="0">
                  <a:solidFill>
                    <a:srgbClr val="00B050"/>
                  </a:solidFill>
                  <a:latin typeface="Arial" panose="020B0604020202020204" pitchFamily="34" charset="0"/>
                  <a:cs typeface="Arial" panose="020B0604020202020204" pitchFamily="34" charset="0"/>
                </a:endParaRPr>
              </a:p>
              <a:p>
                <a:r>
                  <a:rPr lang="en-US" sz="2400" dirty="0">
                    <a:solidFill>
                      <a:srgbClr val="00B050"/>
                    </a:solidFill>
                    <a:latin typeface="Arial" panose="020B0604020202020204" pitchFamily="34" charset="0"/>
                    <a:cs typeface="Arial" panose="020B0604020202020204" pitchFamily="34" charset="0"/>
                  </a:rPr>
                  <a:t>	     end for</a:t>
                </a:r>
              </a:p>
              <a:p>
                <a:pPr marL="342900" indent="-342900">
                  <a:buFont typeface="Arial" panose="020B0604020202020204" pitchFamily="34" charset="0"/>
                  <a:buChar char="•"/>
                </a:pPr>
                <a:r>
                  <a:rPr lang="en-US" sz="2800" b="1" dirty="0">
                    <a:solidFill>
                      <a:srgbClr val="00B050"/>
                    </a:solidFill>
                    <a:latin typeface="Arial" panose="020B0604020202020204" pitchFamily="34" charset="0"/>
                    <a:cs typeface="Arial" panose="020B0604020202020204" pitchFamily="34" charset="0"/>
                  </a:rPr>
                  <a:t>Step 4 </a:t>
                </a:r>
                <a:r>
                  <a:rPr lang="en-US" sz="2400" dirty="0">
                    <a:solidFill>
                      <a:schemeClr val="tx1"/>
                    </a:solidFill>
                    <a:latin typeface="Arial" panose="020B0604020202020204" pitchFamily="34" charset="0"/>
                    <a:cs typeface="Arial" panose="020B0604020202020204" pitchFamily="34" charset="0"/>
                  </a:rPr>
                  <a:t>Return </a:t>
                </a:r>
                <a14:m>
                  <m:oMath xmlns:m="http://schemas.openxmlformats.org/officeDocument/2006/math">
                    <m:sSub>
                      <m:sSubPr>
                        <m:ctrlPr>
                          <a:rPr lang="en-US" sz="2400" i="1" smtClean="0">
                            <a:solidFill>
                              <a:schemeClr val="tx1"/>
                            </a:solidFill>
                            <a:latin typeface="Cambria Math" panose="02040503050406030204" pitchFamily="18" charset="0"/>
                            <a:cs typeface="Arial" panose="020B0604020202020204" pitchFamily="34" charset="0"/>
                          </a:rPr>
                        </m:ctrlPr>
                      </m:sSubPr>
                      <m:e>
                        <m:acc>
                          <m:accPr>
                            <m:chr m:val="̃"/>
                            <m:ctrlPr>
                              <a:rPr lang="en-US" sz="2400" i="1" smtClean="0">
                                <a:solidFill>
                                  <a:schemeClr val="tx1"/>
                                </a:solidFill>
                                <a:latin typeface="Cambria Math" panose="02040503050406030204" pitchFamily="18" charset="0"/>
                                <a:cs typeface="Arial" panose="020B0604020202020204" pitchFamily="34" charset="0"/>
                              </a:rPr>
                            </m:ctrlPr>
                          </m:accPr>
                          <m:e>
                            <m:r>
                              <a:rPr lang="en-US" sz="2400" b="0" i="1" smtClean="0">
                                <a:solidFill>
                                  <a:schemeClr val="tx1"/>
                                </a:solidFill>
                                <a:latin typeface="Cambria Math" panose="02040503050406030204" pitchFamily="18" charset="0"/>
                                <a:cs typeface="Arial" panose="020B0604020202020204" pitchFamily="34" charset="0"/>
                              </a:rPr>
                              <m:t>𝑥</m:t>
                            </m:r>
                          </m:e>
                        </m:acc>
                      </m:e>
                      <m:sub>
                        <m:r>
                          <a:rPr lang="en-US" sz="2400" b="0" i="1" smtClean="0">
                            <a:solidFill>
                              <a:schemeClr val="tx1"/>
                            </a:solidFill>
                            <a:latin typeface="Cambria Math" panose="02040503050406030204" pitchFamily="18" charset="0"/>
                            <a:cs typeface="Arial" panose="020B0604020202020204" pitchFamily="34" charset="0"/>
                          </a:rPr>
                          <m:t>𝑇</m:t>
                        </m:r>
                      </m:sub>
                    </m:sSub>
                  </m:oMath>
                </a14:m>
                <a:endParaRPr lang="en-US" sz="2400" dirty="0">
                  <a:solidFill>
                    <a:srgbClr val="00B050"/>
                  </a:solidFill>
                  <a:latin typeface="Arial" panose="020B0604020202020204" pitchFamily="34" charset="0"/>
                  <a:cs typeface="Arial" panose="020B0604020202020204" pitchFamily="34" charset="0"/>
                </a:endParaRPr>
              </a:p>
            </p:txBody>
          </p:sp>
        </mc:Choice>
        <mc:Fallback xmlns="">
          <p:sp>
            <p:nvSpPr>
              <p:cNvPr id="9" name="TextBox 8">
                <a:extLst>
                  <a:ext uri="{FF2B5EF4-FFF2-40B4-BE49-F238E27FC236}">
                    <a16:creationId xmlns:a16="http://schemas.microsoft.com/office/drawing/2014/main" id="{5490A4A1-3627-415C-0F72-736393C40B20}"/>
                  </a:ext>
                </a:extLst>
              </p:cNvPr>
              <p:cNvSpPr txBox="1">
                <a:spLocks noRot="1" noChangeAspect="1" noMove="1" noResize="1" noEditPoints="1" noAdjustHandles="1" noChangeArrowheads="1" noChangeShapeType="1" noTextEdit="1"/>
              </p:cNvSpPr>
              <p:nvPr/>
            </p:nvSpPr>
            <p:spPr>
              <a:xfrm>
                <a:off x="992221" y="3648713"/>
                <a:ext cx="6600217" cy="2905604"/>
              </a:xfrm>
              <a:prstGeom prst="rect">
                <a:avLst/>
              </a:prstGeom>
              <a:blipFill>
                <a:blip r:embed="rId6"/>
                <a:stretch>
                  <a:fillRect l="-1664" t="-2311" b="-5672"/>
                </a:stretch>
              </a:blipFill>
            </p:spPr>
            <p:txBody>
              <a:bodyPr/>
              <a:lstStyle/>
              <a:p>
                <a:r>
                  <a:rPr lang="en-US">
                    <a:noFill/>
                  </a:rPr>
                  <a:t> </a:t>
                </a:r>
              </a:p>
            </p:txBody>
          </p:sp>
        </mc:Fallback>
      </mc:AlternateContent>
    </p:spTree>
    <p:extLst>
      <p:ext uri="{BB962C8B-B14F-4D97-AF65-F5344CB8AC3E}">
        <p14:creationId xmlns:p14="http://schemas.microsoft.com/office/powerpoint/2010/main" val="6553631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CA8CEFE-4006-80E8-F7CB-81400C1735FF}"/>
              </a:ext>
            </a:extLst>
          </p:cNvPr>
          <p:cNvPicPr>
            <a:picLocks noChangeAspect="1"/>
          </p:cNvPicPr>
          <p:nvPr/>
        </p:nvPicPr>
        <p:blipFill>
          <a:blip r:embed="rId2"/>
          <a:stretch>
            <a:fillRect/>
          </a:stretch>
        </p:blipFill>
        <p:spPr>
          <a:xfrm>
            <a:off x="928990" y="356891"/>
            <a:ext cx="9824937" cy="5593112"/>
          </a:xfrm>
          <a:prstGeom prst="rect">
            <a:avLst/>
          </a:prstGeom>
        </p:spPr>
      </p:pic>
    </p:spTree>
    <p:extLst>
      <p:ext uri="{BB962C8B-B14F-4D97-AF65-F5344CB8AC3E}">
        <p14:creationId xmlns:p14="http://schemas.microsoft.com/office/powerpoint/2010/main" val="6572056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PDF] Generative Modeling by Estimating Gradients of the Data Distribution |  Semantic Scholar">
            <a:extLst>
              <a:ext uri="{FF2B5EF4-FFF2-40B4-BE49-F238E27FC236}">
                <a16:creationId xmlns:a16="http://schemas.microsoft.com/office/drawing/2014/main" id="{25F29926-A886-10A1-1F85-4288EF5D089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9650" y="478885"/>
            <a:ext cx="10172700" cy="5695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76926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Generative Modeling by Estimating Gradients of the Data Distribution | Yang  Song">
            <a:extLst>
              <a:ext uri="{FF2B5EF4-FFF2-40B4-BE49-F238E27FC236}">
                <a16:creationId xmlns:a16="http://schemas.microsoft.com/office/drawing/2014/main" id="{BFEB3FB1-9317-FC53-71FD-E570254211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5059" y="632433"/>
            <a:ext cx="11303541" cy="47355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76485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CAC7387-54B1-BF90-B612-842940F77CE5}"/>
                  </a:ext>
                </a:extLst>
              </p:cNvPr>
              <p:cNvSpPr txBox="1"/>
              <p:nvPr/>
            </p:nvSpPr>
            <p:spPr>
              <a:xfrm>
                <a:off x="457200" y="861317"/>
                <a:ext cx="11277599" cy="1938992"/>
              </a:xfrm>
              <a:prstGeom prst="rect">
                <a:avLst/>
              </a:prstGeom>
              <a:noFill/>
            </p:spPr>
            <p:txBody>
              <a:bodyPr wrap="square" rtlCol="0">
                <a:spAutoFit/>
              </a:bodyPr>
              <a:lstStyle/>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Diffusion process  describes the flow of materials from high density regions to low density regions. Diffusion process can also be used to describe the spread of information. We can view flow of information from complex distribution to a simple prior distribution such as </a:t>
                </a:r>
                <a14:m>
                  <m:oMath xmlns:m="http://schemas.openxmlformats.org/officeDocument/2006/math">
                    <m:r>
                      <a:rPr lang="en-US" sz="2400" b="0" i="1" smtClean="0">
                        <a:latin typeface="Cambria Math" panose="02040503050406030204" pitchFamily="18" charset="0"/>
                        <a:cs typeface="Arial" panose="020B0604020202020204" pitchFamily="34" charset="0"/>
                      </a:rPr>
                      <m:t>𝑃𝑝𝑟𝑖𝑜</m:t>
                    </m:r>
                    <m:r>
                      <a:rPr lang="en-US" sz="2400" b="0" i="1" smtClean="0">
                        <a:latin typeface="Cambria Math" panose="02040503050406030204" pitchFamily="18" charset="0"/>
                        <a:cs typeface="Arial" panose="020B0604020202020204" pitchFamily="34" charset="0"/>
                      </a:rPr>
                      <m:t>=</m:t>
                    </m:r>
                    <m:r>
                      <a:rPr lang="en-US" sz="2400" b="0" i="1" smtClean="0">
                        <a:latin typeface="Cambria Math" panose="02040503050406030204" pitchFamily="18" charset="0"/>
                        <a:cs typeface="Arial" panose="020B0604020202020204" pitchFamily="34" charset="0"/>
                      </a:rPr>
                      <m:t>𝑁</m:t>
                    </m:r>
                    <m:r>
                      <a:rPr lang="en-US" sz="2400" b="0" i="1" smtClean="0">
                        <a:latin typeface="Cambria Math" panose="02040503050406030204" pitchFamily="18" charset="0"/>
                        <a:cs typeface="Arial" panose="020B0604020202020204" pitchFamily="34" charset="0"/>
                      </a:rPr>
                      <m:t>(0,</m:t>
                    </m:r>
                    <m:r>
                      <a:rPr lang="en-US" sz="2400" b="0" i="1" smtClean="0">
                        <a:latin typeface="Cambria Math" panose="02040503050406030204" pitchFamily="18" charset="0"/>
                        <a:cs typeface="Arial" panose="020B0604020202020204" pitchFamily="34" charset="0"/>
                      </a:rPr>
                      <m:t>𝐼</m:t>
                    </m:r>
                    <m:r>
                      <a:rPr lang="en-US" sz="2400" b="0" i="1" smtClean="0">
                        <a:latin typeface="Cambria Math" panose="02040503050406030204" pitchFamily="18" charset="0"/>
                        <a:cs typeface="Arial" panose="020B0604020202020204" pitchFamily="34" charset="0"/>
                      </a:rPr>
                      <m:t>)</m:t>
                    </m:r>
                  </m:oMath>
                </a14:m>
                <a:r>
                  <a:rPr lang="en-US" sz="2400" dirty="0">
                    <a:latin typeface="Arial" panose="020B0604020202020204" pitchFamily="34" charset="0"/>
                    <a:cs typeface="Arial" panose="020B0604020202020204" pitchFamily="34" charset="0"/>
                  </a:rPr>
                  <a:t>. Formally, diffusion process can be modeled as a Markov process.   </a:t>
                </a:r>
              </a:p>
            </p:txBody>
          </p:sp>
        </mc:Choice>
        <mc:Fallback xmlns="">
          <p:sp>
            <p:nvSpPr>
              <p:cNvPr id="6" name="TextBox 5">
                <a:extLst>
                  <a:ext uri="{FF2B5EF4-FFF2-40B4-BE49-F238E27FC236}">
                    <a16:creationId xmlns:a16="http://schemas.microsoft.com/office/drawing/2014/main" id="{0CAC7387-54B1-BF90-B612-842940F77CE5}"/>
                  </a:ext>
                </a:extLst>
              </p:cNvPr>
              <p:cNvSpPr txBox="1">
                <a:spLocks noRot="1" noChangeAspect="1" noMove="1" noResize="1" noEditPoints="1" noAdjustHandles="1" noChangeArrowheads="1" noChangeShapeType="1" noTextEdit="1"/>
              </p:cNvSpPr>
              <p:nvPr/>
            </p:nvSpPr>
            <p:spPr>
              <a:xfrm>
                <a:off x="457200" y="861317"/>
                <a:ext cx="11277599" cy="1938992"/>
              </a:xfrm>
              <a:prstGeom prst="rect">
                <a:avLst/>
              </a:prstGeom>
              <a:blipFill>
                <a:blip r:embed="rId2"/>
                <a:stretch>
                  <a:fillRect l="-703" t="-2201" r="-108" b="-6604"/>
                </a:stretch>
              </a:blipFill>
            </p:spPr>
            <p:txBody>
              <a:bodyPr/>
              <a:lstStyle/>
              <a:p>
                <a:r>
                  <a:rPr lang="en-US">
                    <a:noFill/>
                  </a:rPr>
                  <a:t> </a:t>
                </a:r>
              </a:p>
            </p:txBody>
          </p:sp>
        </mc:Fallback>
      </mc:AlternateContent>
      <p:grpSp>
        <p:nvGrpSpPr>
          <p:cNvPr id="15" name="Group 14">
            <a:extLst>
              <a:ext uri="{FF2B5EF4-FFF2-40B4-BE49-F238E27FC236}">
                <a16:creationId xmlns:a16="http://schemas.microsoft.com/office/drawing/2014/main" id="{2FFD8971-BF7D-1BFD-756D-0B250FEB1F93}"/>
              </a:ext>
            </a:extLst>
          </p:cNvPr>
          <p:cNvGrpSpPr/>
          <p:nvPr/>
        </p:nvGrpSpPr>
        <p:grpSpPr>
          <a:xfrm>
            <a:off x="2545069" y="2993122"/>
            <a:ext cx="3442856" cy="2748583"/>
            <a:chOff x="3812308" y="3569088"/>
            <a:chExt cx="3442856" cy="2748583"/>
          </a:xfrm>
        </p:grpSpPr>
        <p:sp>
          <p:nvSpPr>
            <p:cNvPr id="7" name="Oval 6">
              <a:extLst>
                <a:ext uri="{FF2B5EF4-FFF2-40B4-BE49-F238E27FC236}">
                  <a16:creationId xmlns:a16="http://schemas.microsoft.com/office/drawing/2014/main" id="{E51DF5CF-69C4-8FDA-812D-26AAC568FE5A}"/>
                </a:ext>
              </a:extLst>
            </p:cNvPr>
            <p:cNvSpPr/>
            <p:nvPr/>
          </p:nvSpPr>
          <p:spPr>
            <a:xfrm>
              <a:off x="4022436" y="4264115"/>
              <a:ext cx="392546" cy="3740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99DB3629-F37C-4167-8516-1894F8F0B06B}"/>
                </a:ext>
              </a:extLst>
            </p:cNvPr>
            <p:cNvSpPr/>
            <p:nvPr/>
          </p:nvSpPr>
          <p:spPr>
            <a:xfrm>
              <a:off x="4022436" y="5031508"/>
              <a:ext cx="392546" cy="3740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92194378-F9E9-51D9-96C8-250A04FA50C2}"/>
                </a:ext>
              </a:extLst>
            </p:cNvPr>
            <p:cNvSpPr/>
            <p:nvPr/>
          </p:nvSpPr>
          <p:spPr>
            <a:xfrm>
              <a:off x="4073235" y="5943599"/>
              <a:ext cx="392546" cy="3740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7612629F-82B3-ECEB-4170-FA6FF055208C}"/>
                </a:ext>
              </a:extLst>
            </p:cNvPr>
            <p:cNvSpPr/>
            <p:nvPr/>
          </p:nvSpPr>
          <p:spPr>
            <a:xfrm>
              <a:off x="6557818" y="4244105"/>
              <a:ext cx="392546" cy="3740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87BA206E-7E9A-A490-4C79-3DF375B5DD1E}"/>
                </a:ext>
              </a:extLst>
            </p:cNvPr>
            <p:cNvSpPr/>
            <p:nvPr/>
          </p:nvSpPr>
          <p:spPr>
            <a:xfrm>
              <a:off x="6557818" y="5062383"/>
              <a:ext cx="392546" cy="3123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36326EB9-41BC-C770-D217-14840B9AFB0E}"/>
                </a:ext>
              </a:extLst>
            </p:cNvPr>
            <p:cNvSpPr/>
            <p:nvPr/>
          </p:nvSpPr>
          <p:spPr>
            <a:xfrm rot="613481">
              <a:off x="6557817" y="5927891"/>
              <a:ext cx="392546" cy="3740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CB51B619-5801-4CED-8A8A-2B33DAD7067C}"/>
                    </a:ext>
                  </a:extLst>
                </p:cNvPr>
                <p:cNvSpPr txBox="1"/>
                <p:nvPr/>
              </p:nvSpPr>
              <p:spPr>
                <a:xfrm>
                  <a:off x="3812308" y="3606799"/>
                  <a:ext cx="9144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solidFill>
                                  <a:srgbClr val="FF0000"/>
                                </a:solidFill>
                                <a:latin typeface="Cambria Math" panose="02040503050406030204" pitchFamily="18" charset="0"/>
                              </a:rPr>
                            </m:ctrlPr>
                          </m:sSubPr>
                          <m:e>
                            <m:r>
                              <a:rPr lang="en-US" sz="2400" b="1" i="1" smtClean="0">
                                <a:solidFill>
                                  <a:srgbClr val="FF0000"/>
                                </a:solidFill>
                                <a:latin typeface="Cambria Math" panose="02040503050406030204" pitchFamily="18" charset="0"/>
                              </a:rPr>
                              <m:t>𝒙</m:t>
                            </m:r>
                          </m:e>
                          <m:sub>
                            <m:r>
                              <a:rPr lang="en-US" sz="2400" b="1" i="1" smtClean="0">
                                <a:solidFill>
                                  <a:srgbClr val="FF0000"/>
                                </a:solidFill>
                                <a:latin typeface="Cambria Math" panose="02040503050406030204" pitchFamily="18" charset="0"/>
                              </a:rPr>
                              <m:t>𝒕</m:t>
                            </m:r>
                          </m:sub>
                        </m:sSub>
                      </m:oMath>
                    </m:oMathPara>
                  </a14:m>
                  <a:endParaRPr lang="en-US" sz="2400" b="1" dirty="0"/>
                </a:p>
              </p:txBody>
            </p:sp>
          </mc:Choice>
          <mc:Fallback xmlns="">
            <p:sp>
              <p:nvSpPr>
                <p:cNvPr id="13" name="TextBox 12">
                  <a:extLst>
                    <a:ext uri="{FF2B5EF4-FFF2-40B4-BE49-F238E27FC236}">
                      <a16:creationId xmlns:a16="http://schemas.microsoft.com/office/drawing/2014/main" id="{CB51B619-5801-4CED-8A8A-2B33DAD7067C}"/>
                    </a:ext>
                  </a:extLst>
                </p:cNvPr>
                <p:cNvSpPr txBox="1">
                  <a:spLocks noRot="1" noChangeAspect="1" noMove="1" noResize="1" noEditPoints="1" noAdjustHandles="1" noChangeArrowheads="1" noChangeShapeType="1" noTextEdit="1"/>
                </p:cNvSpPr>
                <p:nvPr/>
              </p:nvSpPr>
              <p:spPr>
                <a:xfrm>
                  <a:off x="3812308" y="3606799"/>
                  <a:ext cx="914400" cy="461665"/>
                </a:xfrm>
                <a:prstGeom prst="rect">
                  <a:avLst/>
                </a:prstGeom>
                <a:blipFill>
                  <a:blip r:embed="rId3"/>
                  <a:stretch>
                    <a:fillRect b="-13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CDD70AEB-B1A1-C9BF-E0B7-DA1A4B5EFA40}"/>
                    </a:ext>
                  </a:extLst>
                </p:cNvPr>
                <p:cNvSpPr txBox="1"/>
                <p:nvPr/>
              </p:nvSpPr>
              <p:spPr>
                <a:xfrm>
                  <a:off x="6340764" y="3569088"/>
                  <a:ext cx="9144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solidFill>
                                  <a:srgbClr val="FF0000"/>
                                </a:solidFill>
                                <a:latin typeface="Cambria Math" panose="02040503050406030204" pitchFamily="18" charset="0"/>
                              </a:rPr>
                            </m:ctrlPr>
                          </m:sSubPr>
                          <m:e>
                            <m:r>
                              <a:rPr lang="en-US" sz="2400" b="1" i="1" smtClean="0">
                                <a:solidFill>
                                  <a:srgbClr val="FF0000"/>
                                </a:solidFill>
                                <a:latin typeface="Cambria Math" panose="02040503050406030204" pitchFamily="18" charset="0"/>
                              </a:rPr>
                              <m:t>𝒙</m:t>
                            </m:r>
                          </m:e>
                          <m:sub>
                            <m:r>
                              <a:rPr lang="en-US" sz="2400" b="1" i="1" smtClean="0">
                                <a:solidFill>
                                  <a:srgbClr val="FF0000"/>
                                </a:solidFill>
                                <a:latin typeface="Cambria Math" panose="02040503050406030204" pitchFamily="18" charset="0"/>
                              </a:rPr>
                              <m:t>𝒕</m:t>
                            </m:r>
                            <m:r>
                              <a:rPr lang="en-US" sz="2400" b="1" i="1" smtClean="0">
                                <a:solidFill>
                                  <a:srgbClr val="FF0000"/>
                                </a:solidFill>
                                <a:latin typeface="Cambria Math" panose="02040503050406030204" pitchFamily="18" charset="0"/>
                              </a:rPr>
                              <m:t>+</m:t>
                            </m:r>
                            <m:r>
                              <a:rPr lang="en-US" sz="2400" b="1" i="1" smtClean="0">
                                <a:solidFill>
                                  <a:srgbClr val="FF0000"/>
                                </a:solidFill>
                                <a:latin typeface="Cambria Math" panose="02040503050406030204" pitchFamily="18" charset="0"/>
                              </a:rPr>
                              <m:t>𝟏</m:t>
                            </m:r>
                          </m:sub>
                        </m:sSub>
                      </m:oMath>
                    </m:oMathPara>
                  </a14:m>
                  <a:endParaRPr lang="en-US" sz="2400" b="1" dirty="0"/>
                </a:p>
              </p:txBody>
            </p:sp>
          </mc:Choice>
          <mc:Fallback xmlns="">
            <p:sp>
              <p:nvSpPr>
                <p:cNvPr id="14" name="TextBox 13">
                  <a:extLst>
                    <a:ext uri="{FF2B5EF4-FFF2-40B4-BE49-F238E27FC236}">
                      <a16:creationId xmlns:a16="http://schemas.microsoft.com/office/drawing/2014/main" id="{CDD70AEB-B1A1-C9BF-E0B7-DA1A4B5EFA40}"/>
                    </a:ext>
                  </a:extLst>
                </p:cNvPr>
                <p:cNvSpPr txBox="1">
                  <a:spLocks noRot="1" noChangeAspect="1" noMove="1" noResize="1" noEditPoints="1" noAdjustHandles="1" noChangeArrowheads="1" noChangeShapeType="1" noTextEdit="1"/>
                </p:cNvSpPr>
                <p:nvPr/>
              </p:nvSpPr>
              <p:spPr>
                <a:xfrm>
                  <a:off x="6340764" y="3569088"/>
                  <a:ext cx="914400" cy="461665"/>
                </a:xfrm>
                <a:prstGeom prst="rect">
                  <a:avLst/>
                </a:prstGeom>
                <a:blipFill>
                  <a:blip r:embed="rId4"/>
                  <a:stretch>
                    <a:fillRect b="-1316"/>
                  </a:stretch>
                </a:blipFill>
              </p:spPr>
              <p:txBody>
                <a:bodyPr/>
                <a:lstStyle/>
                <a:p>
                  <a:r>
                    <a:rPr lang="en-US">
                      <a:noFill/>
                    </a:rPr>
                    <a:t> </a:t>
                  </a:r>
                </a:p>
              </p:txBody>
            </p:sp>
          </mc:Fallback>
        </mc:AlternateContent>
        <p:cxnSp>
          <p:nvCxnSpPr>
            <p:cNvPr id="16" name="Straight Arrow Connector 15">
              <a:extLst>
                <a:ext uri="{FF2B5EF4-FFF2-40B4-BE49-F238E27FC236}">
                  <a16:creationId xmlns:a16="http://schemas.microsoft.com/office/drawing/2014/main" id="{C3EDD855-8D80-DE7B-D6E1-EAF101E013CD}"/>
                </a:ext>
              </a:extLst>
            </p:cNvPr>
            <p:cNvCxnSpPr>
              <a:cxnSpLocks/>
            </p:cNvCxnSpPr>
            <p:nvPr/>
          </p:nvCxnSpPr>
          <p:spPr>
            <a:xfrm flipV="1">
              <a:off x="4357495" y="4431141"/>
              <a:ext cx="2200323" cy="919657"/>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2CB4D640-A528-241E-FFB9-DE9ADF9B1E44}"/>
                    </a:ext>
                  </a:extLst>
                </p:cNvPr>
                <p:cNvSpPr txBox="1"/>
                <p:nvPr/>
              </p:nvSpPr>
              <p:spPr>
                <a:xfrm>
                  <a:off x="4156360" y="4481788"/>
                  <a:ext cx="1648693" cy="461665"/>
                </a:xfrm>
                <a:prstGeom prst="rect">
                  <a:avLst/>
                </a:prstGeom>
                <a:noFill/>
              </p:spPr>
              <p:txBody>
                <a:bodyPr wrap="square" rtlCol="0">
                  <a:spAutoFit/>
                </a:bodyPr>
                <a:lstStyle/>
                <a:p>
                  <a:r>
                    <a:rPr lang="en-US" sz="2400" b="0" dirty="0"/>
                    <a:t>q</a:t>
                  </a:r>
                  <a14:m>
                    <m:oMath xmlns:m="http://schemas.openxmlformats.org/officeDocument/2006/math">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𝑡</m:t>
                          </m:r>
                          <m:r>
                            <a:rPr lang="en-US" sz="2400" b="0" i="1" smtClean="0">
                              <a:latin typeface="Cambria Math" panose="02040503050406030204" pitchFamily="18" charset="0"/>
                            </a:rPr>
                            <m:t>+1</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𝑡</m:t>
                          </m:r>
                        </m:sub>
                      </m:sSub>
                      <m:r>
                        <a:rPr lang="en-US" sz="2400" b="0" i="1" smtClean="0">
                          <a:latin typeface="Cambria Math" panose="02040503050406030204" pitchFamily="18" charset="0"/>
                        </a:rPr>
                        <m:t>)</m:t>
                      </m:r>
                    </m:oMath>
                  </a14:m>
                  <a:endParaRPr lang="en-US" sz="2400" dirty="0"/>
                </a:p>
              </p:txBody>
            </p:sp>
          </mc:Choice>
          <mc:Fallback xmlns="">
            <p:sp>
              <p:nvSpPr>
                <p:cNvPr id="17" name="TextBox 16">
                  <a:extLst>
                    <a:ext uri="{FF2B5EF4-FFF2-40B4-BE49-F238E27FC236}">
                      <a16:creationId xmlns:a16="http://schemas.microsoft.com/office/drawing/2014/main" id="{2CB4D640-A528-241E-FFB9-DE9ADF9B1E44}"/>
                    </a:ext>
                  </a:extLst>
                </p:cNvPr>
                <p:cNvSpPr txBox="1">
                  <a:spLocks noRot="1" noChangeAspect="1" noMove="1" noResize="1" noEditPoints="1" noAdjustHandles="1" noChangeArrowheads="1" noChangeShapeType="1" noTextEdit="1"/>
                </p:cNvSpPr>
                <p:nvPr/>
              </p:nvSpPr>
              <p:spPr>
                <a:xfrm>
                  <a:off x="4156360" y="4481788"/>
                  <a:ext cx="1648693" cy="461665"/>
                </a:xfrm>
                <a:prstGeom prst="rect">
                  <a:avLst/>
                </a:prstGeom>
                <a:blipFill>
                  <a:blip r:embed="rId5"/>
                  <a:stretch>
                    <a:fillRect l="-5926" t="-10667" b="-30667"/>
                  </a:stretch>
                </a:blipFill>
              </p:spPr>
              <p:txBody>
                <a:bodyPr/>
                <a:lstStyle/>
                <a:p>
                  <a:r>
                    <a:rPr lang="en-US">
                      <a:noFill/>
                    </a:rPr>
                    <a:t> </a:t>
                  </a:r>
                </a:p>
              </p:txBody>
            </p:sp>
          </mc:Fallback>
        </mc:AlternateContent>
      </p:grpSp>
      <p:pic>
        <p:nvPicPr>
          <p:cNvPr id="19" name="Picture 18">
            <a:extLst>
              <a:ext uri="{FF2B5EF4-FFF2-40B4-BE49-F238E27FC236}">
                <a16:creationId xmlns:a16="http://schemas.microsoft.com/office/drawing/2014/main" id="{8839DF02-75C7-ED55-BE0C-172EFF107749}"/>
              </a:ext>
            </a:extLst>
          </p:cNvPr>
          <p:cNvPicPr>
            <a:picLocks noChangeAspect="1"/>
          </p:cNvPicPr>
          <p:nvPr/>
        </p:nvPicPr>
        <p:blipFill>
          <a:blip r:embed="rId6"/>
          <a:stretch>
            <a:fillRect/>
          </a:stretch>
        </p:blipFill>
        <p:spPr>
          <a:xfrm>
            <a:off x="6740690" y="3261665"/>
            <a:ext cx="3886919" cy="2431543"/>
          </a:xfrm>
          <a:prstGeom prst="rect">
            <a:avLst/>
          </a:prstGeom>
        </p:spPr>
      </p:pic>
      <p:sp>
        <p:nvSpPr>
          <p:cNvPr id="25" name="TextBox 24">
            <a:extLst>
              <a:ext uri="{FF2B5EF4-FFF2-40B4-BE49-F238E27FC236}">
                <a16:creationId xmlns:a16="http://schemas.microsoft.com/office/drawing/2014/main" id="{BAE283BD-7834-5162-17D9-F62DDA4E9051}"/>
              </a:ext>
            </a:extLst>
          </p:cNvPr>
          <p:cNvSpPr txBox="1"/>
          <p:nvPr/>
        </p:nvSpPr>
        <p:spPr>
          <a:xfrm>
            <a:off x="43842" y="6317671"/>
            <a:ext cx="6204526" cy="369332"/>
          </a:xfrm>
          <a:prstGeom prst="rect">
            <a:avLst/>
          </a:prstGeom>
          <a:noFill/>
        </p:spPr>
        <p:txBody>
          <a:bodyPr wrap="square">
            <a:spAutoFit/>
          </a:bodyPr>
          <a:lstStyle/>
          <a:p>
            <a:r>
              <a:rPr lang="en-US" dirty="0"/>
              <a:t>Day, 2021, An introduction to Diffusion Probabilistic Models</a:t>
            </a:r>
          </a:p>
        </p:txBody>
      </p:sp>
      <p:sp>
        <p:nvSpPr>
          <p:cNvPr id="27" name="TextBox 26">
            <a:extLst>
              <a:ext uri="{FF2B5EF4-FFF2-40B4-BE49-F238E27FC236}">
                <a16:creationId xmlns:a16="http://schemas.microsoft.com/office/drawing/2014/main" id="{2E3C892A-EBCA-805F-F4D4-671D7A6560F9}"/>
              </a:ext>
            </a:extLst>
          </p:cNvPr>
          <p:cNvSpPr txBox="1"/>
          <p:nvPr/>
        </p:nvSpPr>
        <p:spPr>
          <a:xfrm>
            <a:off x="5664268" y="6298779"/>
            <a:ext cx="7063508" cy="369332"/>
          </a:xfrm>
          <a:prstGeom prst="rect">
            <a:avLst/>
          </a:prstGeom>
          <a:noFill/>
        </p:spPr>
        <p:txBody>
          <a:bodyPr wrap="square">
            <a:spAutoFit/>
          </a:bodyPr>
          <a:lstStyle/>
          <a:p>
            <a:r>
              <a:rPr lang="en-US" dirty="0">
                <a:solidFill>
                  <a:srgbClr val="00B050"/>
                </a:solidFill>
              </a:rPr>
              <a:t>https://ayandas.me/blog-tut/2021/12/04/diffusion-prob-models.html</a:t>
            </a:r>
          </a:p>
        </p:txBody>
      </p:sp>
      <p:sp>
        <p:nvSpPr>
          <p:cNvPr id="3" name="TextBox 2">
            <a:extLst>
              <a:ext uri="{FF2B5EF4-FFF2-40B4-BE49-F238E27FC236}">
                <a16:creationId xmlns:a16="http://schemas.microsoft.com/office/drawing/2014/main" id="{A0C91245-107A-9BD0-A823-EFF91A181CC6}"/>
              </a:ext>
            </a:extLst>
          </p:cNvPr>
          <p:cNvSpPr txBox="1"/>
          <p:nvPr/>
        </p:nvSpPr>
        <p:spPr>
          <a:xfrm>
            <a:off x="1948070" y="167705"/>
            <a:ext cx="8835886" cy="584775"/>
          </a:xfrm>
          <a:prstGeom prst="rect">
            <a:avLst/>
          </a:prstGeom>
          <a:noFill/>
        </p:spPr>
        <p:txBody>
          <a:bodyPr wrap="square">
            <a:spAutoFit/>
          </a:bodyPr>
          <a:lstStyle/>
          <a:p>
            <a:r>
              <a:rPr lang="en-US" sz="3200" b="1" dirty="0">
                <a:solidFill>
                  <a:srgbClr val="FF0000"/>
                </a:solidFill>
                <a:latin typeface="Arial" panose="020B0604020202020204" pitchFamily="34" charset="0"/>
                <a:cs typeface="Arial" panose="020B0604020202020204" pitchFamily="34" charset="0"/>
              </a:rPr>
              <a:t>1.5. Denoise Diffusion Probability Model</a:t>
            </a:r>
          </a:p>
        </p:txBody>
      </p:sp>
    </p:spTree>
    <p:extLst>
      <p:ext uri="{BB962C8B-B14F-4D97-AF65-F5344CB8AC3E}">
        <p14:creationId xmlns:p14="http://schemas.microsoft.com/office/powerpoint/2010/main" val="40727697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9DFC717-646F-1A8F-D259-94F02596190C}"/>
              </a:ext>
            </a:extLst>
          </p:cNvPr>
          <p:cNvSpPr txBox="1"/>
          <p:nvPr/>
        </p:nvSpPr>
        <p:spPr>
          <a:xfrm>
            <a:off x="1288360" y="6009642"/>
            <a:ext cx="6095170" cy="400110"/>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LiLiang, Weng  2021, What are Diffusion Models?</a:t>
            </a:r>
          </a:p>
        </p:txBody>
      </p:sp>
      <p:sp>
        <p:nvSpPr>
          <p:cNvPr id="5" name="TextBox 4">
            <a:extLst>
              <a:ext uri="{FF2B5EF4-FFF2-40B4-BE49-F238E27FC236}">
                <a16:creationId xmlns:a16="http://schemas.microsoft.com/office/drawing/2014/main" id="{7EDF3D01-D809-ED8B-97E7-40E09534BFDD}"/>
              </a:ext>
            </a:extLst>
          </p:cNvPr>
          <p:cNvSpPr txBox="1"/>
          <p:nvPr/>
        </p:nvSpPr>
        <p:spPr>
          <a:xfrm>
            <a:off x="1053548" y="6376051"/>
            <a:ext cx="10808803" cy="400110"/>
          </a:xfrm>
          <a:prstGeom prst="rect">
            <a:avLst/>
          </a:prstGeom>
          <a:noFill/>
        </p:spPr>
        <p:txBody>
          <a:bodyPr wrap="square">
            <a:spAutoFit/>
          </a:bodyPr>
          <a:lstStyle/>
          <a:p>
            <a:r>
              <a:rPr lang="en-US" sz="2000" dirty="0">
                <a:solidFill>
                  <a:srgbClr val="00B050"/>
                </a:solidFill>
                <a:latin typeface="Arial" panose="020B0604020202020204" pitchFamily="34" charset="0"/>
                <a:cs typeface="Arial" panose="020B0604020202020204" pitchFamily="34" charset="0"/>
              </a:rPr>
              <a:t>https://lilianweng.github.io/posts/2021-07-11-diffusion-models/#forward-diffusion-process</a:t>
            </a:r>
          </a:p>
        </p:txBody>
      </p:sp>
      <p:sp>
        <p:nvSpPr>
          <p:cNvPr id="6" name="TextBox 5">
            <a:extLst>
              <a:ext uri="{FF2B5EF4-FFF2-40B4-BE49-F238E27FC236}">
                <a16:creationId xmlns:a16="http://schemas.microsoft.com/office/drawing/2014/main" id="{22D156BE-9DF3-7898-F1ED-23D09D972AC9}"/>
              </a:ext>
            </a:extLst>
          </p:cNvPr>
          <p:cNvSpPr txBox="1"/>
          <p:nvPr/>
        </p:nvSpPr>
        <p:spPr>
          <a:xfrm>
            <a:off x="2693504" y="79743"/>
            <a:ext cx="8449918" cy="584775"/>
          </a:xfrm>
          <a:prstGeom prst="rect">
            <a:avLst/>
          </a:prstGeom>
          <a:noFill/>
        </p:spPr>
        <p:txBody>
          <a:bodyPr wrap="square" rtlCol="0">
            <a:spAutoFit/>
          </a:bodyPr>
          <a:lstStyle/>
          <a:p>
            <a:r>
              <a:rPr lang="en-US" sz="3200" b="1" dirty="0">
                <a:solidFill>
                  <a:srgbClr val="FF0000"/>
                </a:solidFill>
                <a:latin typeface="Arial" panose="020B0604020202020204" pitchFamily="34" charset="0"/>
                <a:cs typeface="Arial" panose="020B0604020202020204" pitchFamily="34" charset="0"/>
              </a:rPr>
              <a:t>1.5.1. Forward Diffusion Process</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00D034BA-E46C-9700-AAE1-CFF3137DBB0D}"/>
                  </a:ext>
                </a:extLst>
              </p:cNvPr>
              <p:cNvSpPr txBox="1"/>
              <p:nvPr/>
            </p:nvSpPr>
            <p:spPr>
              <a:xfrm>
                <a:off x="427383" y="2562512"/>
                <a:ext cx="9218547" cy="55297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000" b="1" i="1" smtClean="0">
                          <a:latin typeface="Cambria Math" panose="02040503050406030204" pitchFamily="18" charset="0"/>
                        </a:rPr>
                        <m:t>𝒒</m:t>
                      </m:r>
                      <m:d>
                        <m:dPr>
                          <m:ctrlPr>
                            <a:rPr lang="en-US" sz="2000" b="1" i="1" smtClean="0">
                              <a:latin typeface="Cambria Math" panose="02040503050406030204" pitchFamily="18" charset="0"/>
                            </a:rPr>
                          </m:ctrlPr>
                        </m:dPr>
                        <m:e>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𝒙</m:t>
                              </m:r>
                            </m:e>
                            <m:sub>
                              <m:r>
                                <a:rPr lang="en-US" sz="2000" b="1" i="1" smtClean="0">
                                  <a:latin typeface="Cambria Math" panose="02040503050406030204" pitchFamily="18" charset="0"/>
                                </a:rPr>
                                <m:t>𝒕</m:t>
                              </m:r>
                            </m:sub>
                          </m:sSub>
                        </m:e>
                        <m:e>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𝒙</m:t>
                              </m:r>
                            </m:e>
                            <m:sub>
                              <m:r>
                                <a:rPr lang="en-US" sz="2000" b="1" i="1" smtClean="0">
                                  <a:latin typeface="Cambria Math" panose="02040503050406030204" pitchFamily="18" charset="0"/>
                                </a:rPr>
                                <m:t>𝒕</m:t>
                              </m:r>
                              <m:r>
                                <a:rPr lang="en-US" sz="2000" b="1" i="1" smtClean="0">
                                  <a:latin typeface="Cambria Math" panose="02040503050406030204" pitchFamily="18" charset="0"/>
                                </a:rPr>
                                <m:t>−</m:t>
                              </m:r>
                              <m:r>
                                <a:rPr lang="en-US" sz="2000" b="1" i="1" smtClean="0">
                                  <a:latin typeface="Cambria Math" panose="02040503050406030204" pitchFamily="18" charset="0"/>
                                </a:rPr>
                                <m:t>𝟏</m:t>
                              </m:r>
                            </m:sub>
                          </m:sSub>
                        </m:e>
                      </m:d>
                      <m:r>
                        <a:rPr lang="en-US" sz="2000" b="1" i="1" smtClean="0">
                          <a:latin typeface="Cambria Math" panose="02040503050406030204" pitchFamily="18" charset="0"/>
                        </a:rPr>
                        <m:t>=</m:t>
                      </m:r>
                      <m:r>
                        <a:rPr lang="en-US" sz="2000" b="1" i="1" smtClean="0">
                          <a:latin typeface="Cambria Math" panose="02040503050406030204" pitchFamily="18" charset="0"/>
                        </a:rPr>
                        <m:t>𝑵</m:t>
                      </m:r>
                      <m:d>
                        <m:dPr>
                          <m:ctrlPr>
                            <a:rPr lang="en-US" sz="2000" b="1" i="1" smtClean="0">
                              <a:latin typeface="Cambria Math" panose="02040503050406030204" pitchFamily="18" charset="0"/>
                            </a:rPr>
                          </m:ctrlPr>
                        </m:dPr>
                        <m:e>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𝒙</m:t>
                              </m:r>
                            </m:e>
                            <m:sub>
                              <m:r>
                                <a:rPr lang="en-US" sz="2000" b="1" i="1" smtClean="0">
                                  <a:latin typeface="Cambria Math" panose="02040503050406030204" pitchFamily="18" charset="0"/>
                                </a:rPr>
                                <m:t>𝒕</m:t>
                              </m:r>
                            </m:sub>
                          </m:sSub>
                          <m:r>
                            <a:rPr lang="en-US" sz="2000" b="1" i="1" smtClean="0">
                              <a:latin typeface="Cambria Math" panose="02040503050406030204" pitchFamily="18" charset="0"/>
                            </a:rPr>
                            <m:t>; </m:t>
                          </m:r>
                          <m:rad>
                            <m:radPr>
                              <m:degHide m:val="on"/>
                              <m:ctrlPr>
                                <a:rPr lang="en-US" sz="2000" b="1" i="1" smtClean="0">
                                  <a:latin typeface="Cambria Math" panose="02040503050406030204" pitchFamily="18" charset="0"/>
                                </a:rPr>
                              </m:ctrlPr>
                            </m:radPr>
                            <m:deg/>
                            <m:e>
                              <m:r>
                                <a:rPr lang="en-US" sz="2000" b="1" i="1" smtClean="0">
                                  <a:latin typeface="Cambria Math" panose="02040503050406030204" pitchFamily="18" charset="0"/>
                                </a:rPr>
                                <m:t>𝟏</m:t>
                              </m:r>
                              <m:r>
                                <a:rPr lang="en-US" sz="2000" b="1" i="1" smtClean="0">
                                  <a:latin typeface="Cambria Math" panose="02040503050406030204" pitchFamily="18" charset="0"/>
                                </a:rPr>
                                <m:t>−</m:t>
                              </m:r>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ea typeface="Cambria Math" panose="02040503050406030204" pitchFamily="18" charset="0"/>
                                    </a:rPr>
                                    <m:t>𝜷</m:t>
                                  </m:r>
                                </m:e>
                                <m:sub>
                                  <m:r>
                                    <a:rPr lang="en-US" sz="2000" b="1" i="1" smtClean="0">
                                      <a:latin typeface="Cambria Math" panose="02040503050406030204" pitchFamily="18" charset="0"/>
                                    </a:rPr>
                                    <m:t>𝒕</m:t>
                                  </m:r>
                                </m:sub>
                              </m:sSub>
                            </m:e>
                          </m:rad>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𝒙</m:t>
                              </m:r>
                            </m:e>
                            <m:sub>
                              <m:r>
                                <a:rPr lang="en-US" sz="2000" b="1" i="1" smtClean="0">
                                  <a:latin typeface="Cambria Math" panose="02040503050406030204" pitchFamily="18" charset="0"/>
                                </a:rPr>
                                <m:t>𝒕</m:t>
                              </m:r>
                              <m:r>
                                <a:rPr lang="en-US" sz="2000" b="1" i="1" smtClean="0">
                                  <a:latin typeface="Cambria Math" panose="02040503050406030204" pitchFamily="18" charset="0"/>
                                </a:rPr>
                                <m:t>−</m:t>
                              </m:r>
                              <m:r>
                                <a:rPr lang="en-US" sz="2000" b="1" i="1" smtClean="0">
                                  <a:latin typeface="Cambria Math" panose="02040503050406030204" pitchFamily="18" charset="0"/>
                                </a:rPr>
                                <m:t>𝟏</m:t>
                              </m:r>
                            </m:sub>
                          </m:sSub>
                          <m:r>
                            <a:rPr lang="en-US" sz="2000" b="1" i="1" smtClean="0">
                              <a:latin typeface="Cambria Math" panose="02040503050406030204" pitchFamily="18" charset="0"/>
                            </a:rPr>
                            <m:t>, </m:t>
                          </m:r>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ea typeface="Cambria Math" panose="02040503050406030204" pitchFamily="18" charset="0"/>
                                </a:rPr>
                                <m:t>𝜷</m:t>
                              </m:r>
                            </m:e>
                            <m:sub>
                              <m:r>
                                <a:rPr lang="en-US" sz="2000" b="1" i="1" smtClean="0">
                                  <a:latin typeface="Cambria Math" panose="02040503050406030204" pitchFamily="18" charset="0"/>
                                </a:rPr>
                                <m:t>𝒕</m:t>
                              </m:r>
                            </m:sub>
                          </m:sSub>
                          <m:r>
                            <a:rPr lang="en-US" sz="2000" b="1" i="1" smtClean="0">
                              <a:latin typeface="Cambria Math" panose="02040503050406030204" pitchFamily="18" charset="0"/>
                            </a:rPr>
                            <m:t>𝑰</m:t>
                          </m:r>
                        </m:e>
                      </m:d>
                      <m:r>
                        <a:rPr lang="en-US" sz="2000" b="1" i="1" smtClean="0">
                          <a:latin typeface="Cambria Math" panose="02040503050406030204" pitchFamily="18" charset="0"/>
                        </a:rPr>
                        <m:t>, </m:t>
                      </m:r>
                      <m:r>
                        <a:rPr lang="en-US" sz="2000" b="1" i="1" smtClean="0">
                          <a:latin typeface="Cambria Math" panose="02040503050406030204" pitchFamily="18" charset="0"/>
                        </a:rPr>
                        <m:t>𝒒</m:t>
                      </m:r>
                      <m:d>
                        <m:dPr>
                          <m:ctrlPr>
                            <a:rPr lang="en-US" sz="2000" b="1" i="1" smtClean="0">
                              <a:latin typeface="Cambria Math" panose="02040503050406030204" pitchFamily="18" charset="0"/>
                            </a:rPr>
                          </m:ctrlPr>
                        </m:dPr>
                        <m:e>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𝒙</m:t>
                              </m:r>
                            </m:e>
                            <m:sub>
                              <m:r>
                                <a:rPr lang="en-US" sz="2000" b="1" i="1" smtClean="0">
                                  <a:latin typeface="Cambria Math" panose="02040503050406030204" pitchFamily="18" charset="0"/>
                                </a:rPr>
                                <m:t>𝑻</m:t>
                              </m:r>
                            </m:sub>
                          </m:sSub>
                        </m:e>
                      </m:d>
                      <m:r>
                        <a:rPr lang="en-US" sz="2000" b="1" i="1" smtClean="0">
                          <a:latin typeface="Cambria Math" panose="02040503050406030204" pitchFamily="18" charset="0"/>
                        </a:rPr>
                        <m:t>=</m:t>
                      </m:r>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𝑷</m:t>
                          </m:r>
                        </m:e>
                        <m:sub>
                          <m:r>
                            <a:rPr lang="en-US" sz="2000" b="1" i="1" smtClean="0">
                              <a:latin typeface="Cambria Math" panose="02040503050406030204" pitchFamily="18" charset="0"/>
                            </a:rPr>
                            <m:t>𝒑𝒓𝒊𝒐𝒓</m:t>
                          </m:r>
                        </m:sub>
                      </m:sSub>
                      <m:d>
                        <m:dPr>
                          <m:ctrlPr>
                            <a:rPr lang="en-US" sz="2000" b="1" i="1" smtClean="0">
                              <a:latin typeface="Cambria Math" panose="02040503050406030204" pitchFamily="18" charset="0"/>
                            </a:rPr>
                          </m:ctrlPr>
                        </m:dPr>
                        <m:e>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𝑿</m:t>
                              </m:r>
                            </m:e>
                            <m:sub>
                              <m:r>
                                <a:rPr lang="en-US" sz="2000" b="1" i="1" smtClean="0">
                                  <a:latin typeface="Cambria Math" panose="02040503050406030204" pitchFamily="18" charset="0"/>
                                </a:rPr>
                                <m:t>𝑻</m:t>
                              </m:r>
                            </m:sub>
                          </m:sSub>
                        </m:e>
                      </m:d>
                      <m:r>
                        <a:rPr lang="en-US" sz="2000" b="1" i="1" smtClean="0">
                          <a:latin typeface="Cambria Math" panose="02040503050406030204" pitchFamily="18" charset="0"/>
                        </a:rPr>
                        <m:t>=</m:t>
                      </m:r>
                      <m:r>
                        <a:rPr lang="en-US" sz="2000" b="1" i="1" smtClean="0">
                          <a:latin typeface="Cambria Math" panose="02040503050406030204" pitchFamily="18" charset="0"/>
                        </a:rPr>
                        <m:t>𝑵</m:t>
                      </m:r>
                      <m:r>
                        <a:rPr lang="en-US" sz="2000" b="1" i="1" smtClean="0">
                          <a:latin typeface="Cambria Math" panose="02040503050406030204" pitchFamily="18" charset="0"/>
                        </a:rPr>
                        <m:t>(</m:t>
                      </m:r>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𝑿</m:t>
                          </m:r>
                        </m:e>
                        <m:sub>
                          <m:r>
                            <a:rPr lang="en-US" sz="2000" b="1" i="1" smtClean="0">
                              <a:latin typeface="Cambria Math" panose="02040503050406030204" pitchFamily="18" charset="0"/>
                            </a:rPr>
                            <m:t>𝑻</m:t>
                          </m:r>
                        </m:sub>
                      </m:sSub>
                      <m:r>
                        <a:rPr lang="en-US" sz="2000" b="1" i="1" smtClean="0">
                          <a:latin typeface="Cambria Math" panose="02040503050406030204" pitchFamily="18" charset="0"/>
                        </a:rPr>
                        <m:t>,;</m:t>
                      </m:r>
                      <m:r>
                        <a:rPr lang="en-US" sz="2000" b="1" i="1" smtClean="0">
                          <a:latin typeface="Cambria Math" panose="02040503050406030204" pitchFamily="18" charset="0"/>
                        </a:rPr>
                        <m:t>𝟎</m:t>
                      </m:r>
                      <m:r>
                        <a:rPr lang="en-US" sz="2000" b="1" i="1" smtClean="0">
                          <a:latin typeface="Cambria Math" panose="02040503050406030204" pitchFamily="18" charset="0"/>
                        </a:rPr>
                        <m:t>, </m:t>
                      </m:r>
                      <m:r>
                        <a:rPr lang="en-US" sz="2000" b="1" i="1" smtClean="0">
                          <a:latin typeface="Cambria Math" panose="02040503050406030204" pitchFamily="18" charset="0"/>
                        </a:rPr>
                        <m:t>𝑰</m:t>
                      </m:r>
                      <m:r>
                        <a:rPr lang="en-US" sz="2000" b="1" i="1" smtClean="0">
                          <a:latin typeface="Cambria Math" panose="02040503050406030204" pitchFamily="18" charset="0"/>
                        </a:rPr>
                        <m:t>) </m:t>
                      </m:r>
                    </m:oMath>
                  </m:oMathPara>
                </a14:m>
                <a:endParaRPr lang="en-US" sz="2000" b="1" dirty="0"/>
              </a:p>
            </p:txBody>
          </p:sp>
        </mc:Choice>
        <mc:Fallback xmlns="">
          <p:sp>
            <p:nvSpPr>
              <p:cNvPr id="8" name="TextBox 7">
                <a:extLst>
                  <a:ext uri="{FF2B5EF4-FFF2-40B4-BE49-F238E27FC236}">
                    <a16:creationId xmlns:a16="http://schemas.microsoft.com/office/drawing/2014/main" id="{00D034BA-E46C-9700-AAE1-CFF3137DBB0D}"/>
                  </a:ext>
                </a:extLst>
              </p:cNvPr>
              <p:cNvSpPr txBox="1">
                <a:spLocks noRot="1" noChangeAspect="1" noMove="1" noResize="1" noEditPoints="1" noAdjustHandles="1" noChangeArrowheads="1" noChangeShapeType="1" noTextEdit="1"/>
              </p:cNvSpPr>
              <p:nvPr/>
            </p:nvSpPr>
            <p:spPr>
              <a:xfrm>
                <a:off x="427383" y="2562512"/>
                <a:ext cx="9218547" cy="552972"/>
              </a:xfrm>
              <a:prstGeom prst="rect">
                <a:avLst/>
              </a:prstGeom>
              <a:blipFill>
                <a:blip r:embed="rId2"/>
                <a:stretch>
                  <a:fillRect/>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637525A8-2E65-EA2A-8C67-23851DA634BE}"/>
              </a:ext>
            </a:extLst>
          </p:cNvPr>
          <p:cNvSpPr txBox="1"/>
          <p:nvPr/>
        </p:nvSpPr>
        <p:spPr>
          <a:xfrm>
            <a:off x="427383" y="656371"/>
            <a:ext cx="6793395" cy="523220"/>
          </a:xfrm>
          <a:prstGeom prst="rect">
            <a:avLst/>
          </a:prstGeom>
          <a:noFill/>
        </p:spPr>
        <p:txBody>
          <a:bodyPr wrap="square" rtlCol="0">
            <a:spAutoFit/>
          </a:bodyPr>
          <a:lstStyle/>
          <a:p>
            <a:pPr marL="285750" indent="-285750">
              <a:buFont typeface="Arial" panose="020B0604020202020204" pitchFamily="34" charset="0"/>
              <a:buChar char="•"/>
            </a:pPr>
            <a:r>
              <a:rPr lang="en-US" sz="2800" b="1" dirty="0">
                <a:solidFill>
                  <a:srgbClr val="00B050"/>
                </a:solidFill>
                <a:latin typeface="Arial" panose="020B0604020202020204" pitchFamily="34" charset="0"/>
                <a:cs typeface="Arial" panose="020B0604020202020204" pitchFamily="34" charset="0"/>
              </a:rPr>
              <a:t>Probability Model</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D4587E6-6794-8443-61C0-5B3B33E679C6}"/>
                  </a:ext>
                </a:extLst>
              </p:cNvPr>
              <p:cNvSpPr txBox="1"/>
              <p:nvPr/>
            </p:nvSpPr>
            <p:spPr>
              <a:xfrm>
                <a:off x="745431" y="1124651"/>
                <a:ext cx="9586293" cy="461665"/>
              </a:xfrm>
              <a:prstGeom prst="rect">
                <a:avLst/>
              </a:prstGeom>
              <a:noFill/>
            </p:spPr>
            <p:txBody>
              <a:bodyPr wrap="square" rtlCol="0">
                <a:spAutoFit/>
              </a:bodyPr>
              <a:lstStyle/>
              <a:p>
                <a14:m>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0</m:t>
                        </m:r>
                      </m:sub>
                    </m:sSub>
                    <m:r>
                      <a:rPr lang="en-US" sz="2400" i="1" smtClean="0">
                        <a:latin typeface="Cambria Math" panose="02040503050406030204" pitchFamily="18" charset="0"/>
                        <a:ea typeface="Cambria Math" panose="02040503050406030204" pitchFamily="18" charset="0"/>
                      </a:rPr>
                      <m:t>~</m:t>
                    </m:r>
                    <m:sSub>
                      <m:sSubPr>
                        <m:ctrlPr>
                          <a:rPr lang="en-US" sz="240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𝑃</m:t>
                        </m:r>
                      </m:e>
                      <m:sub>
                        <m:r>
                          <a:rPr lang="en-US" sz="2400" b="0" i="1" smtClean="0">
                            <a:latin typeface="Cambria Math" panose="02040503050406030204" pitchFamily="18" charset="0"/>
                            <a:ea typeface="Cambria Math" panose="02040503050406030204" pitchFamily="18" charset="0"/>
                          </a:rPr>
                          <m:t>𝑑𝑎𝑡𝑎</m:t>
                        </m:r>
                      </m:sub>
                    </m:sSub>
                    <m:d>
                      <m:dPr>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𝑥</m:t>
                        </m:r>
                      </m:e>
                    </m:d>
                    <m:r>
                      <a:rPr lang="en-US" sz="2400" i="1">
                        <a:latin typeface="Cambria Math" panose="02040503050406030204" pitchFamily="18" charset="0"/>
                        <a:ea typeface="Cambria Math" panose="02040503050406030204" pitchFamily="18" charset="0"/>
                      </a:rPr>
                      <m:t>→</m:t>
                    </m:r>
                    <m:sSub>
                      <m:sSubPr>
                        <m:ctrlPr>
                          <a:rPr lang="en-US" sz="240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𝑥</m:t>
                        </m:r>
                      </m:e>
                      <m:sub>
                        <m:r>
                          <a:rPr lang="en-US" sz="2400" b="0" i="1" smtClean="0">
                            <a:latin typeface="Cambria Math" panose="02040503050406030204" pitchFamily="18" charset="0"/>
                            <a:ea typeface="Cambria Math" panose="02040503050406030204" pitchFamily="18" charset="0"/>
                          </a:rPr>
                          <m:t>1</m:t>
                        </m:r>
                      </m:sub>
                    </m:sSub>
                    <m:r>
                      <a:rPr lang="en-US" sz="2400" i="1" smtClean="0">
                        <a:latin typeface="Cambria Math" panose="02040503050406030204" pitchFamily="18" charset="0"/>
                        <a:ea typeface="Cambria Math" panose="02040503050406030204" pitchFamily="18" charset="0"/>
                      </a:rPr>
                      <m:t>→</m:t>
                    </m:r>
                    <m:sSub>
                      <m:sSubPr>
                        <m:ctrlPr>
                          <a:rPr lang="en-US" sz="240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𝑥</m:t>
                        </m:r>
                      </m:e>
                      <m:sub>
                        <m:r>
                          <a:rPr lang="en-US" sz="2400" b="0" i="1" smtClean="0">
                            <a:latin typeface="Cambria Math" panose="02040503050406030204" pitchFamily="18" charset="0"/>
                            <a:ea typeface="Cambria Math" panose="02040503050406030204" pitchFamily="18" charset="0"/>
                          </a:rPr>
                          <m:t>2</m:t>
                        </m:r>
                      </m:sub>
                    </m:sSub>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m:t>
                    </m:r>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𝑥</m:t>
                        </m:r>
                      </m:e>
                      <m:sub>
                        <m:r>
                          <a:rPr lang="en-US" sz="2400" b="0" i="1" smtClean="0">
                            <a:latin typeface="Cambria Math" panose="02040503050406030204" pitchFamily="18" charset="0"/>
                            <a:ea typeface="Cambria Math" panose="02040503050406030204" pitchFamily="18" charset="0"/>
                          </a:rPr>
                          <m:t>𝑁</m:t>
                        </m:r>
                      </m:sub>
                    </m:sSub>
                  </m:oMath>
                </a14:m>
                <a:r>
                  <a:rPr lang="en-US" sz="2400" dirty="0"/>
                  <a:t>, a Markov Process in which </a:t>
                </a:r>
              </a:p>
            </p:txBody>
          </p:sp>
        </mc:Choice>
        <mc:Fallback xmlns="">
          <p:sp>
            <p:nvSpPr>
              <p:cNvPr id="7" name="TextBox 6">
                <a:extLst>
                  <a:ext uri="{FF2B5EF4-FFF2-40B4-BE49-F238E27FC236}">
                    <a16:creationId xmlns:a16="http://schemas.microsoft.com/office/drawing/2014/main" id="{BD4587E6-6794-8443-61C0-5B3B33E679C6}"/>
                  </a:ext>
                </a:extLst>
              </p:cNvPr>
              <p:cNvSpPr txBox="1">
                <a:spLocks noRot="1" noChangeAspect="1" noMove="1" noResize="1" noEditPoints="1" noAdjustHandles="1" noChangeArrowheads="1" noChangeShapeType="1" noTextEdit="1"/>
              </p:cNvSpPr>
              <p:nvPr/>
            </p:nvSpPr>
            <p:spPr>
              <a:xfrm>
                <a:off x="745431" y="1124651"/>
                <a:ext cx="9586293" cy="461665"/>
              </a:xfrm>
              <a:prstGeom prst="rect">
                <a:avLst/>
              </a:prstGeom>
              <a:blipFill>
                <a:blip r:embed="rId3"/>
                <a:stretch>
                  <a:fillRect t="-10526" b="-289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2826B4AE-053C-F324-5737-F6B2BA9F59A3}"/>
                  </a:ext>
                </a:extLst>
              </p:cNvPr>
              <p:cNvSpPr txBox="1"/>
              <p:nvPr/>
            </p:nvSpPr>
            <p:spPr>
              <a:xfrm>
                <a:off x="805065" y="1699185"/>
                <a:ext cx="9901033" cy="461665"/>
              </a:xfrm>
              <a:prstGeom prst="rect">
                <a:avLst/>
              </a:prstGeom>
              <a:noFill/>
            </p:spPr>
            <p:txBody>
              <a:bodyPr wrap="square">
                <a:spAutoFit/>
              </a:bodyPr>
              <a:lstStyle/>
              <a:p>
                <a:r>
                  <a:rPr lang="en-US" sz="2400" dirty="0">
                    <a:latin typeface="Arial" panose="020B0604020202020204" pitchFamily="34" charset="0"/>
                    <a:cs typeface="Arial" panose="020B0604020202020204" pitchFamily="34" charset="0"/>
                  </a:rPr>
                  <a:t>small amount of Gaussian noise to the sample in </a:t>
                </a:r>
                <a14:m>
                  <m:oMath xmlns:m="http://schemas.openxmlformats.org/officeDocument/2006/math">
                    <m:r>
                      <a:rPr lang="en-US" sz="2400" b="0" i="1" smtClean="0">
                        <a:latin typeface="Cambria Math" panose="02040503050406030204" pitchFamily="18" charset="0"/>
                        <a:cs typeface="Arial" panose="020B0604020202020204" pitchFamily="34" charset="0"/>
                      </a:rPr>
                      <m:t>𝑇</m:t>
                    </m:r>
                  </m:oMath>
                </a14:m>
                <a:r>
                  <a:rPr lang="en-US" sz="2400" dirty="0">
                    <a:latin typeface="Arial" panose="020B0604020202020204" pitchFamily="34" charset="0"/>
                    <a:cs typeface="Arial" panose="020B0604020202020204" pitchFamily="34" charset="0"/>
                  </a:rPr>
                  <a:t> steps are added. </a:t>
                </a:r>
              </a:p>
            </p:txBody>
          </p:sp>
        </mc:Choice>
        <mc:Fallback xmlns="">
          <p:sp>
            <p:nvSpPr>
              <p:cNvPr id="10" name="TextBox 9">
                <a:extLst>
                  <a:ext uri="{FF2B5EF4-FFF2-40B4-BE49-F238E27FC236}">
                    <a16:creationId xmlns:a16="http://schemas.microsoft.com/office/drawing/2014/main" id="{2826B4AE-053C-F324-5737-F6B2BA9F59A3}"/>
                  </a:ext>
                </a:extLst>
              </p:cNvPr>
              <p:cNvSpPr txBox="1">
                <a:spLocks noRot="1" noChangeAspect="1" noMove="1" noResize="1" noEditPoints="1" noAdjustHandles="1" noChangeArrowheads="1" noChangeShapeType="1" noTextEdit="1"/>
              </p:cNvSpPr>
              <p:nvPr/>
            </p:nvSpPr>
            <p:spPr>
              <a:xfrm>
                <a:off x="805065" y="1699185"/>
                <a:ext cx="9901033" cy="461665"/>
              </a:xfrm>
              <a:prstGeom prst="rect">
                <a:avLst/>
              </a:prstGeom>
              <a:blipFill>
                <a:blip r:embed="rId4"/>
                <a:stretch>
                  <a:fillRect l="-924" t="-9333" b="-3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B868947B-19F0-4702-760B-0B16B222448B}"/>
                  </a:ext>
                </a:extLst>
              </p:cNvPr>
              <p:cNvSpPr txBox="1"/>
              <p:nvPr/>
            </p:nvSpPr>
            <p:spPr>
              <a:xfrm>
                <a:off x="745431" y="2129164"/>
                <a:ext cx="10739234" cy="461665"/>
              </a:xfrm>
              <a:prstGeom prst="rect">
                <a:avLst/>
              </a:prstGeom>
              <a:noFill/>
            </p:spPr>
            <p:txBody>
              <a:bodyPr wrap="square">
                <a:spAutoFit/>
              </a:bodyPr>
              <a:lstStyle/>
              <a:p>
                <a:r>
                  <a:rPr lang="en-US" sz="2400" b="0" i="0" dirty="0">
                    <a:solidFill>
                      <a:srgbClr val="1F1F1F"/>
                    </a:solidFill>
                    <a:effectLst/>
                    <a:latin typeface="Arial" panose="020B0604020202020204" pitchFamily="34" charset="0"/>
                    <a:cs typeface="Arial" panose="020B0604020202020204" pitchFamily="34" charset="0"/>
                  </a:rPr>
                  <a:t>The step sizes are controlled by a variance schedule </a:t>
                </a:r>
                <a14:m>
                  <m:oMath xmlns:m="http://schemas.openxmlformats.org/officeDocument/2006/math">
                    <m:sSub>
                      <m:sSubPr>
                        <m:ctrlPr>
                          <a:rPr lang="en-US" sz="2400" b="0" i="1" smtClean="0">
                            <a:solidFill>
                              <a:srgbClr val="1F1F1F"/>
                            </a:solidFill>
                            <a:effectLst/>
                            <a:latin typeface="Cambria Math" panose="02040503050406030204" pitchFamily="18" charset="0"/>
                            <a:cs typeface="Arial" panose="020B0604020202020204" pitchFamily="34" charset="0"/>
                          </a:rPr>
                        </m:ctrlPr>
                      </m:sSubPr>
                      <m:e>
                        <m:r>
                          <a:rPr lang="en-US" sz="2400" b="0" i="1" smtClean="0">
                            <a:solidFill>
                              <a:srgbClr val="1F1F1F"/>
                            </a:solidFill>
                            <a:effectLst/>
                            <a:latin typeface="Cambria Math" panose="02040503050406030204" pitchFamily="18" charset="0"/>
                            <a:ea typeface="Cambria Math" panose="02040503050406030204" pitchFamily="18" charset="0"/>
                            <a:cs typeface="Arial" panose="020B0604020202020204" pitchFamily="34" charset="0"/>
                          </a:rPr>
                          <m:t>𝛽</m:t>
                        </m:r>
                      </m:e>
                      <m:sub>
                        <m:r>
                          <a:rPr lang="en-US" sz="2400" b="0" i="1" smtClean="0">
                            <a:solidFill>
                              <a:srgbClr val="1F1F1F"/>
                            </a:solidFill>
                            <a:effectLst/>
                            <a:latin typeface="Cambria Math" panose="02040503050406030204" pitchFamily="18" charset="0"/>
                            <a:cs typeface="Arial" panose="020B0604020202020204" pitchFamily="34" charset="0"/>
                          </a:rPr>
                          <m:t>1</m:t>
                        </m:r>
                      </m:sub>
                    </m:sSub>
                    <m:r>
                      <a:rPr lang="en-US" sz="2400" b="0" i="1" smtClean="0">
                        <a:solidFill>
                          <a:srgbClr val="1F1F1F"/>
                        </a:solidFill>
                        <a:effectLst/>
                        <a:latin typeface="Cambria Math" panose="02040503050406030204" pitchFamily="18" charset="0"/>
                        <a:cs typeface="Arial" panose="020B0604020202020204" pitchFamily="34" charset="0"/>
                      </a:rPr>
                      <m:t>,…, </m:t>
                    </m:r>
                    <m:sSub>
                      <m:sSubPr>
                        <m:ctrlPr>
                          <a:rPr lang="en-US" sz="2400" b="0" i="1" smtClean="0">
                            <a:solidFill>
                              <a:srgbClr val="1F1F1F"/>
                            </a:solidFill>
                            <a:effectLst/>
                            <a:latin typeface="Cambria Math" panose="02040503050406030204" pitchFamily="18" charset="0"/>
                            <a:cs typeface="Arial" panose="020B0604020202020204" pitchFamily="34" charset="0"/>
                          </a:rPr>
                        </m:ctrlPr>
                      </m:sSubPr>
                      <m:e>
                        <m:r>
                          <a:rPr lang="en-US" sz="2400" b="0" i="1" smtClean="0">
                            <a:solidFill>
                              <a:srgbClr val="1F1F1F"/>
                            </a:solidFill>
                            <a:effectLst/>
                            <a:latin typeface="Cambria Math" panose="02040503050406030204" pitchFamily="18" charset="0"/>
                            <a:ea typeface="Cambria Math" panose="02040503050406030204" pitchFamily="18" charset="0"/>
                            <a:cs typeface="Arial" panose="020B0604020202020204" pitchFamily="34" charset="0"/>
                          </a:rPr>
                          <m:t>𝛽</m:t>
                        </m:r>
                      </m:e>
                      <m:sub>
                        <m:r>
                          <a:rPr lang="en-US" sz="2400" b="0" i="1" smtClean="0">
                            <a:solidFill>
                              <a:srgbClr val="1F1F1F"/>
                            </a:solidFill>
                            <a:effectLst/>
                            <a:latin typeface="Cambria Math" panose="02040503050406030204" pitchFamily="18" charset="0"/>
                            <a:cs typeface="Arial" panose="020B0604020202020204" pitchFamily="34" charset="0"/>
                          </a:rPr>
                          <m:t>𝑇</m:t>
                        </m:r>
                      </m:sub>
                    </m:sSub>
                    <m:r>
                      <a:rPr lang="en-US" sz="2400" b="0" i="1" smtClean="0">
                        <a:solidFill>
                          <a:srgbClr val="1F1F1F"/>
                        </a:solidFill>
                        <a:effectLst/>
                        <a:latin typeface="Cambria Math" panose="02040503050406030204" pitchFamily="18" charset="0"/>
                        <a:cs typeface="Arial" panose="020B0604020202020204" pitchFamily="34" charset="0"/>
                      </a:rPr>
                      <m:t>, </m:t>
                    </m:r>
                    <m:sSub>
                      <m:sSubPr>
                        <m:ctrlPr>
                          <a:rPr lang="en-US" sz="2400" b="0" i="1" smtClean="0">
                            <a:solidFill>
                              <a:srgbClr val="1F1F1F"/>
                            </a:solidFill>
                            <a:effectLst/>
                            <a:latin typeface="Cambria Math" panose="02040503050406030204" pitchFamily="18" charset="0"/>
                            <a:cs typeface="Arial" panose="020B0604020202020204" pitchFamily="34" charset="0"/>
                          </a:rPr>
                        </m:ctrlPr>
                      </m:sSubPr>
                      <m:e>
                        <m:r>
                          <a:rPr lang="en-US" sz="2400" b="0" i="1" smtClean="0">
                            <a:solidFill>
                              <a:srgbClr val="1F1F1F"/>
                            </a:solidFill>
                            <a:effectLst/>
                            <a:latin typeface="Cambria Math" panose="02040503050406030204" pitchFamily="18" charset="0"/>
                            <a:ea typeface="Cambria Math" panose="02040503050406030204" pitchFamily="18" charset="0"/>
                            <a:cs typeface="Arial" panose="020B0604020202020204" pitchFamily="34" charset="0"/>
                          </a:rPr>
                          <m:t>𝛽</m:t>
                        </m:r>
                      </m:e>
                      <m:sub>
                        <m:r>
                          <a:rPr lang="en-US" sz="2400" b="0" i="1" smtClean="0">
                            <a:solidFill>
                              <a:srgbClr val="1F1F1F"/>
                            </a:solidFill>
                            <a:effectLst/>
                            <a:latin typeface="Cambria Math" panose="02040503050406030204" pitchFamily="18" charset="0"/>
                            <a:cs typeface="Arial" panose="020B0604020202020204" pitchFamily="34" charset="0"/>
                          </a:rPr>
                          <m:t>𝑡</m:t>
                        </m:r>
                      </m:sub>
                    </m:sSub>
                    <m:r>
                      <a:rPr lang="en-US" sz="2400" b="0" i="1" smtClean="0">
                        <a:solidFill>
                          <a:srgbClr val="1F1F1F"/>
                        </a:solidFill>
                        <a:effectLst/>
                        <a:latin typeface="Cambria Math" panose="02040503050406030204" pitchFamily="18" charset="0"/>
                        <a:ea typeface="Cambria Math" panose="02040503050406030204" pitchFamily="18" charset="0"/>
                        <a:cs typeface="Arial" panose="020B0604020202020204" pitchFamily="34" charset="0"/>
                      </a:rPr>
                      <m:t>∈(0,1)</m:t>
                    </m:r>
                  </m:oMath>
                </a14:m>
                <a:r>
                  <a:rPr lang="en-US" sz="2400" dirty="0">
                    <a:latin typeface="Arial" panose="020B0604020202020204" pitchFamily="34" charset="0"/>
                    <a:cs typeface="Arial" panose="020B0604020202020204" pitchFamily="34" charset="0"/>
                  </a:rPr>
                  <a:t>.</a:t>
                </a:r>
              </a:p>
            </p:txBody>
          </p:sp>
        </mc:Choice>
        <mc:Fallback xmlns="">
          <p:sp>
            <p:nvSpPr>
              <p:cNvPr id="12" name="TextBox 11">
                <a:extLst>
                  <a:ext uri="{FF2B5EF4-FFF2-40B4-BE49-F238E27FC236}">
                    <a16:creationId xmlns:a16="http://schemas.microsoft.com/office/drawing/2014/main" id="{B868947B-19F0-4702-760B-0B16B222448B}"/>
                  </a:ext>
                </a:extLst>
              </p:cNvPr>
              <p:cNvSpPr txBox="1">
                <a:spLocks noRot="1" noChangeAspect="1" noMove="1" noResize="1" noEditPoints="1" noAdjustHandles="1" noChangeArrowheads="1" noChangeShapeType="1" noTextEdit="1"/>
              </p:cNvSpPr>
              <p:nvPr/>
            </p:nvSpPr>
            <p:spPr>
              <a:xfrm>
                <a:off x="745431" y="2129164"/>
                <a:ext cx="10739234" cy="461665"/>
              </a:xfrm>
              <a:prstGeom prst="rect">
                <a:avLst/>
              </a:prstGeom>
              <a:blipFill>
                <a:blip r:embed="rId5"/>
                <a:stretch>
                  <a:fillRect l="-851" t="-9211" b="-30263"/>
                </a:stretch>
              </a:blipFill>
            </p:spPr>
            <p:txBody>
              <a:bodyPr/>
              <a:lstStyle/>
              <a:p>
                <a:r>
                  <a:rPr lang="en-US">
                    <a:noFill/>
                  </a:rPr>
                  <a:t> </a:t>
                </a:r>
              </a:p>
            </p:txBody>
          </p:sp>
        </mc:Fallback>
      </mc:AlternateContent>
      <p:pic>
        <p:nvPicPr>
          <p:cNvPr id="13" name="Picture 12">
            <a:extLst>
              <a:ext uri="{FF2B5EF4-FFF2-40B4-BE49-F238E27FC236}">
                <a16:creationId xmlns:a16="http://schemas.microsoft.com/office/drawing/2014/main" id="{3CC0AE37-D053-BE7A-722E-8955D0CEB393}"/>
              </a:ext>
            </a:extLst>
          </p:cNvPr>
          <p:cNvPicPr>
            <a:picLocks noChangeAspect="1"/>
          </p:cNvPicPr>
          <p:nvPr/>
        </p:nvPicPr>
        <p:blipFill>
          <a:blip r:embed="rId6"/>
          <a:stretch>
            <a:fillRect/>
          </a:stretch>
        </p:blipFill>
        <p:spPr>
          <a:xfrm>
            <a:off x="1848675" y="3451148"/>
            <a:ext cx="9834773" cy="2459402"/>
          </a:xfrm>
          <a:prstGeom prst="rect">
            <a:avLst/>
          </a:prstGeom>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B4F0DF51-B02E-5CE1-0F9F-9F7C6598835D}"/>
                  </a:ext>
                </a:extLst>
              </p:cNvPr>
              <p:cNvSpPr txBox="1"/>
              <p:nvPr/>
            </p:nvSpPr>
            <p:spPr>
              <a:xfrm>
                <a:off x="551621" y="3066157"/>
                <a:ext cx="4606788" cy="46506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𝒙</m:t>
                          </m:r>
                        </m:e>
                        <m:sub>
                          <m:r>
                            <a:rPr lang="en-US" sz="2000" b="1" i="1" smtClean="0">
                              <a:latin typeface="Cambria Math" panose="02040503050406030204" pitchFamily="18" charset="0"/>
                            </a:rPr>
                            <m:t>𝒕</m:t>
                          </m:r>
                        </m:sub>
                      </m:sSub>
                      <m:r>
                        <a:rPr lang="en-US" sz="2000" b="0" i="1" smtClean="0">
                          <a:latin typeface="Cambria Math" panose="02040503050406030204" pitchFamily="18" charset="0"/>
                        </a:rPr>
                        <m:t>=</m:t>
                      </m:r>
                      <m:rad>
                        <m:radPr>
                          <m:degHide m:val="on"/>
                          <m:ctrlPr>
                            <a:rPr lang="en-US" sz="2000" b="1" i="1" smtClean="0">
                              <a:latin typeface="Cambria Math" panose="02040503050406030204" pitchFamily="18" charset="0"/>
                            </a:rPr>
                          </m:ctrlPr>
                        </m:radPr>
                        <m:deg/>
                        <m:e>
                          <m:r>
                            <a:rPr lang="en-US" sz="2000" b="1" i="1" smtClean="0">
                              <a:latin typeface="Cambria Math" panose="02040503050406030204" pitchFamily="18" charset="0"/>
                            </a:rPr>
                            <m:t>𝟏</m:t>
                          </m:r>
                          <m:r>
                            <a:rPr lang="en-US" sz="2000" b="1" i="1" smtClean="0">
                              <a:latin typeface="Cambria Math" panose="02040503050406030204" pitchFamily="18" charset="0"/>
                            </a:rPr>
                            <m:t>−</m:t>
                          </m:r>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ea typeface="Cambria Math" panose="02040503050406030204" pitchFamily="18" charset="0"/>
                                </a:rPr>
                                <m:t>𝜷</m:t>
                              </m:r>
                            </m:e>
                            <m:sub>
                              <m:r>
                                <a:rPr lang="en-US" sz="2000" b="1" i="1" smtClean="0">
                                  <a:latin typeface="Cambria Math" panose="02040503050406030204" pitchFamily="18" charset="0"/>
                                </a:rPr>
                                <m:t>𝒕</m:t>
                              </m:r>
                            </m:sub>
                          </m:sSub>
                        </m:e>
                      </m:rad>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𝒙</m:t>
                          </m:r>
                        </m:e>
                        <m:sub>
                          <m:r>
                            <a:rPr lang="en-US" sz="2000" b="1" i="1" smtClean="0">
                              <a:latin typeface="Cambria Math" panose="02040503050406030204" pitchFamily="18" charset="0"/>
                            </a:rPr>
                            <m:t>𝒕</m:t>
                          </m:r>
                          <m:r>
                            <a:rPr lang="en-US" sz="2000" b="1" i="1" smtClean="0">
                              <a:latin typeface="Cambria Math" panose="02040503050406030204" pitchFamily="18" charset="0"/>
                            </a:rPr>
                            <m:t>−</m:t>
                          </m:r>
                          <m:r>
                            <a:rPr lang="en-US" sz="2000" b="1" i="1" smtClean="0">
                              <a:latin typeface="Cambria Math" panose="02040503050406030204" pitchFamily="18" charset="0"/>
                            </a:rPr>
                            <m:t>𝟏</m:t>
                          </m:r>
                        </m:sub>
                      </m:sSub>
                      <m:r>
                        <a:rPr lang="en-US" sz="2000" b="1" i="1" smtClean="0">
                          <a:latin typeface="Cambria Math" panose="02040503050406030204" pitchFamily="18" charset="0"/>
                        </a:rPr>
                        <m:t>+</m:t>
                      </m:r>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ea typeface="Cambria Math" panose="02040503050406030204" pitchFamily="18" charset="0"/>
                            </a:rPr>
                            <m:t>𝜷</m:t>
                          </m:r>
                        </m:e>
                        <m:sub>
                          <m:r>
                            <a:rPr lang="en-US" sz="2000" b="1" i="1" smtClean="0">
                              <a:latin typeface="Cambria Math" panose="02040503050406030204" pitchFamily="18" charset="0"/>
                            </a:rPr>
                            <m:t>𝒕</m:t>
                          </m:r>
                        </m:sub>
                      </m:sSub>
                      <m:r>
                        <a:rPr lang="en-US" sz="2000" b="1" i="1" smtClean="0">
                          <a:latin typeface="Cambria Math" panose="02040503050406030204" pitchFamily="18" charset="0"/>
                          <a:ea typeface="Cambria Math" panose="02040503050406030204" pitchFamily="18" charset="0"/>
                        </a:rPr>
                        <m:t>𝜺</m:t>
                      </m:r>
                      <m:r>
                        <a:rPr lang="en-US" sz="2000" b="1" i="1" smtClean="0">
                          <a:latin typeface="Cambria Math" panose="02040503050406030204" pitchFamily="18" charset="0"/>
                          <a:ea typeface="Cambria Math" panose="02040503050406030204" pitchFamily="18" charset="0"/>
                        </a:rPr>
                        <m:t>, </m:t>
                      </m:r>
                      <m:r>
                        <a:rPr lang="en-US" sz="2000" b="1" i="1" smtClean="0">
                          <a:latin typeface="Cambria Math" panose="02040503050406030204" pitchFamily="18" charset="0"/>
                          <a:ea typeface="Cambria Math" panose="02040503050406030204" pitchFamily="18" charset="0"/>
                        </a:rPr>
                        <m:t>𝜺</m:t>
                      </m:r>
                      <m:r>
                        <a:rPr lang="en-US" sz="2000" b="1" i="1" smtClean="0">
                          <a:latin typeface="Cambria Math" panose="02040503050406030204" pitchFamily="18" charset="0"/>
                          <a:ea typeface="Cambria Math" panose="02040503050406030204" pitchFamily="18" charset="0"/>
                        </a:rPr>
                        <m:t>~</m:t>
                      </m:r>
                      <m:r>
                        <a:rPr lang="en-US" sz="2000" b="1" i="1" smtClean="0">
                          <a:latin typeface="Cambria Math" panose="02040503050406030204" pitchFamily="18" charset="0"/>
                          <a:ea typeface="Cambria Math" panose="02040503050406030204" pitchFamily="18" charset="0"/>
                        </a:rPr>
                        <m:t>𝑵</m:t>
                      </m:r>
                      <m:r>
                        <a:rPr lang="en-US" sz="2000" b="1" i="1" smtClean="0">
                          <a:latin typeface="Cambria Math" panose="02040503050406030204" pitchFamily="18" charset="0"/>
                          <a:ea typeface="Cambria Math" panose="02040503050406030204" pitchFamily="18" charset="0"/>
                        </a:rPr>
                        <m:t>(</m:t>
                      </m:r>
                      <m:r>
                        <a:rPr lang="en-US" sz="2000" b="1" i="1" smtClean="0">
                          <a:latin typeface="Cambria Math" panose="02040503050406030204" pitchFamily="18" charset="0"/>
                          <a:ea typeface="Cambria Math" panose="02040503050406030204" pitchFamily="18" charset="0"/>
                        </a:rPr>
                        <m:t>𝟎</m:t>
                      </m:r>
                      <m:r>
                        <a:rPr lang="en-US" sz="2000" b="1" i="1" smtClean="0">
                          <a:latin typeface="Cambria Math" panose="02040503050406030204" pitchFamily="18" charset="0"/>
                          <a:ea typeface="Cambria Math" panose="02040503050406030204" pitchFamily="18" charset="0"/>
                        </a:rPr>
                        <m:t>,</m:t>
                      </m:r>
                      <m:r>
                        <a:rPr lang="en-US" sz="2000" b="1" i="1" smtClean="0">
                          <a:latin typeface="Cambria Math" panose="02040503050406030204" pitchFamily="18" charset="0"/>
                          <a:ea typeface="Cambria Math" panose="02040503050406030204" pitchFamily="18" charset="0"/>
                        </a:rPr>
                        <m:t>𝑰</m:t>
                      </m:r>
                      <m:r>
                        <a:rPr lang="en-US" sz="2000" b="1" i="1" smtClean="0">
                          <a:latin typeface="Cambria Math" panose="02040503050406030204" pitchFamily="18" charset="0"/>
                          <a:ea typeface="Cambria Math" panose="02040503050406030204" pitchFamily="18" charset="0"/>
                        </a:rPr>
                        <m:t>)</m:t>
                      </m:r>
                    </m:oMath>
                  </m:oMathPara>
                </a14:m>
                <a:endParaRPr lang="en-US" sz="2000" dirty="0"/>
              </a:p>
            </p:txBody>
          </p:sp>
        </mc:Choice>
        <mc:Fallback xmlns="">
          <p:sp>
            <p:nvSpPr>
              <p:cNvPr id="2" name="TextBox 1">
                <a:extLst>
                  <a:ext uri="{FF2B5EF4-FFF2-40B4-BE49-F238E27FC236}">
                    <a16:creationId xmlns:a16="http://schemas.microsoft.com/office/drawing/2014/main" id="{B4F0DF51-B02E-5CE1-0F9F-9F7C6598835D}"/>
                  </a:ext>
                </a:extLst>
              </p:cNvPr>
              <p:cNvSpPr txBox="1">
                <a:spLocks noRot="1" noChangeAspect="1" noMove="1" noResize="1" noEditPoints="1" noAdjustHandles="1" noChangeArrowheads="1" noChangeShapeType="1" noTextEdit="1"/>
              </p:cNvSpPr>
              <p:nvPr/>
            </p:nvSpPr>
            <p:spPr>
              <a:xfrm>
                <a:off x="551621" y="3066157"/>
                <a:ext cx="4606788" cy="465064"/>
              </a:xfrm>
              <a:prstGeom prst="rect">
                <a:avLst/>
              </a:prstGeom>
              <a:blipFill>
                <a:blip r:embed="rId7"/>
                <a:stretch>
                  <a:fillRect b="-10526"/>
                </a:stretch>
              </a:blipFill>
            </p:spPr>
            <p:txBody>
              <a:bodyPr/>
              <a:lstStyle/>
              <a:p>
                <a:r>
                  <a:rPr lang="en-US">
                    <a:noFill/>
                  </a:rPr>
                  <a:t> </a:t>
                </a:r>
              </a:p>
            </p:txBody>
          </p:sp>
        </mc:Fallback>
      </mc:AlternateContent>
    </p:spTree>
    <p:extLst>
      <p:ext uri="{BB962C8B-B14F-4D97-AF65-F5344CB8AC3E}">
        <p14:creationId xmlns:p14="http://schemas.microsoft.com/office/powerpoint/2010/main" val="13166974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B70825D-BE56-AE80-5E9E-6ADB9F7D6F54}"/>
              </a:ext>
            </a:extLst>
          </p:cNvPr>
          <p:cNvSpPr txBox="1"/>
          <p:nvPr/>
        </p:nvSpPr>
        <p:spPr>
          <a:xfrm>
            <a:off x="1262269" y="474844"/>
            <a:ext cx="9452113" cy="461665"/>
          </a:xfrm>
          <a:prstGeom prst="rect">
            <a:avLst/>
          </a:prstGeom>
          <a:noFill/>
        </p:spPr>
        <p:txBody>
          <a:bodyPr wrap="square" rtlCol="0">
            <a:spAutoFit/>
          </a:bodyPr>
          <a:lstStyle/>
          <a:p>
            <a:pPr marL="285750" indent="-285750">
              <a:buFont typeface="Arial" panose="020B0604020202020204" pitchFamily="34" charset="0"/>
              <a:buChar char="•"/>
            </a:pPr>
            <a:r>
              <a:rPr lang="en-US" sz="2400" dirty="0"/>
              <a:t>Recursively, we  can write </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FB4FA835-5DD8-7A8C-4019-0DC0D9E4BB0A}"/>
                  </a:ext>
                </a:extLst>
              </p:cNvPr>
              <p:cNvSpPr txBox="1"/>
              <p:nvPr/>
            </p:nvSpPr>
            <p:spPr>
              <a:xfrm>
                <a:off x="1436204" y="1138030"/>
                <a:ext cx="7911548" cy="54700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𝑡</m:t>
                          </m:r>
                        </m:sub>
                      </m:sSub>
                      <m:r>
                        <a:rPr lang="en-US" sz="2400" b="0" i="1" smtClean="0">
                          <a:latin typeface="Cambria Math" panose="02040503050406030204" pitchFamily="18" charset="0"/>
                        </a:rPr>
                        <m:t>=</m:t>
                      </m:r>
                      <m:rad>
                        <m:radPr>
                          <m:degHide m:val="on"/>
                          <m:ctrlPr>
                            <a:rPr lang="en-US" sz="2400" b="0" i="1" smtClean="0">
                              <a:latin typeface="Cambria Math" panose="02040503050406030204" pitchFamily="18" charset="0"/>
                            </a:rPr>
                          </m:ctrlPr>
                        </m:radPr>
                        <m:deg/>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𝛼</m:t>
                              </m:r>
                            </m:e>
                            <m:sub>
                              <m:r>
                                <a:rPr lang="en-US" sz="2400" b="0" i="1" smtClean="0">
                                  <a:latin typeface="Cambria Math" panose="02040503050406030204" pitchFamily="18" charset="0"/>
                                </a:rPr>
                                <m:t>𝑡</m:t>
                              </m:r>
                            </m:sub>
                          </m:s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𝛼</m:t>
                              </m:r>
                            </m:e>
                            <m:sub>
                              <m:r>
                                <a:rPr lang="en-US" sz="2400" b="0" i="1" smtClean="0">
                                  <a:latin typeface="Cambria Math" panose="02040503050406030204" pitchFamily="18" charset="0"/>
                                </a:rPr>
                                <m:t>𝑡</m:t>
                              </m:r>
                              <m:r>
                                <a:rPr lang="en-US" sz="2400" b="0" i="1" smtClean="0">
                                  <a:latin typeface="Cambria Math" panose="02040503050406030204" pitchFamily="18" charset="0"/>
                                </a:rPr>
                                <m:t>−1</m:t>
                              </m:r>
                            </m:sub>
                          </m:sSub>
                        </m:e>
                      </m:rad>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𝑡</m:t>
                          </m:r>
                          <m:r>
                            <a:rPr lang="en-US" sz="2400" b="0" i="1" smtClean="0">
                              <a:latin typeface="Cambria Math" panose="02040503050406030204" pitchFamily="18" charset="0"/>
                            </a:rPr>
                            <m:t>−2</m:t>
                          </m:r>
                        </m:sub>
                      </m:sSub>
                      <m:r>
                        <a:rPr lang="en-US" sz="2400" b="0" i="1" smtClean="0">
                          <a:latin typeface="Cambria Math" panose="02040503050406030204" pitchFamily="18" charset="0"/>
                        </a:rPr>
                        <m:t>+</m:t>
                      </m:r>
                      <m:rad>
                        <m:radPr>
                          <m:degHide m:val="on"/>
                          <m:ctrlPr>
                            <a:rPr lang="en-US" sz="2400" b="0" i="1" smtClean="0">
                              <a:latin typeface="Cambria Math" panose="02040503050406030204" pitchFamily="18" charset="0"/>
                            </a:rPr>
                          </m:ctrlPr>
                        </m:radPr>
                        <m:deg/>
                        <m:e>
                          <m:r>
                            <a:rPr lang="en-US" sz="2400" b="0" i="1" smtClean="0">
                              <a:latin typeface="Cambria Math" panose="02040503050406030204" pitchFamily="18" charset="0"/>
                            </a:rPr>
                            <m:t>1−</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𝛼</m:t>
                              </m:r>
                            </m:e>
                            <m:sub>
                              <m:r>
                                <a:rPr lang="en-US" sz="2400" b="0" i="1" smtClean="0">
                                  <a:latin typeface="Cambria Math" panose="02040503050406030204" pitchFamily="18" charset="0"/>
                                </a:rPr>
                                <m:t>𝑡</m:t>
                              </m:r>
                            </m:sub>
                          </m:s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𝛼</m:t>
                              </m:r>
                            </m:e>
                            <m:sub>
                              <m:r>
                                <a:rPr lang="en-US" sz="2400" b="0" i="1" smtClean="0">
                                  <a:latin typeface="Cambria Math" panose="02040503050406030204" pitchFamily="18" charset="0"/>
                                </a:rPr>
                                <m:t>𝑡</m:t>
                              </m:r>
                              <m:r>
                                <a:rPr lang="en-US" sz="2400" b="0" i="1" smtClean="0">
                                  <a:latin typeface="Cambria Math" panose="02040503050406030204" pitchFamily="18" charset="0"/>
                                </a:rPr>
                                <m:t>−1</m:t>
                              </m:r>
                            </m:sub>
                          </m:sSub>
                        </m:e>
                      </m:rad>
                      <m:sSub>
                        <m:sSubPr>
                          <m:ctrlPr>
                            <a:rPr lang="en-US" sz="2400" b="0" i="1" smtClean="0">
                              <a:latin typeface="Cambria Math" panose="02040503050406030204" pitchFamily="18" charset="0"/>
                            </a:rPr>
                          </m:ctrlPr>
                        </m:sSubPr>
                        <m:e>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ea typeface="Cambria Math" panose="02040503050406030204" pitchFamily="18" charset="0"/>
                                </a:rPr>
                                <m:t>𝜀</m:t>
                              </m:r>
                            </m:e>
                          </m:acc>
                        </m:e>
                        <m:sub>
                          <m:r>
                            <a:rPr lang="en-US" sz="2400" b="0" i="1" smtClean="0">
                              <a:latin typeface="Cambria Math" panose="02040503050406030204" pitchFamily="18" charset="0"/>
                            </a:rPr>
                            <m:t>𝑡</m:t>
                          </m:r>
                          <m:r>
                            <a:rPr lang="en-US" sz="2400" b="0" i="1" smtClean="0">
                              <a:latin typeface="Cambria Math" panose="02040503050406030204" pitchFamily="18" charset="0"/>
                            </a:rPr>
                            <m:t>−2</m:t>
                          </m:r>
                        </m:sub>
                      </m:sSub>
                    </m:oMath>
                  </m:oMathPara>
                </a14:m>
                <a:endParaRPr lang="en-US" sz="2400" dirty="0"/>
              </a:p>
            </p:txBody>
          </p:sp>
        </mc:Choice>
        <mc:Fallback xmlns="">
          <p:sp>
            <p:nvSpPr>
              <p:cNvPr id="3" name="TextBox 2">
                <a:extLst>
                  <a:ext uri="{FF2B5EF4-FFF2-40B4-BE49-F238E27FC236}">
                    <a16:creationId xmlns:a16="http://schemas.microsoft.com/office/drawing/2014/main" id="{FB4FA835-5DD8-7A8C-4019-0DC0D9E4BB0A}"/>
                  </a:ext>
                </a:extLst>
              </p:cNvPr>
              <p:cNvSpPr txBox="1">
                <a:spLocks noRot="1" noChangeAspect="1" noMove="1" noResize="1" noEditPoints="1" noAdjustHandles="1" noChangeArrowheads="1" noChangeShapeType="1" noTextEdit="1"/>
              </p:cNvSpPr>
              <p:nvPr/>
            </p:nvSpPr>
            <p:spPr>
              <a:xfrm>
                <a:off x="1436204" y="1138030"/>
                <a:ext cx="7911548" cy="547009"/>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E0E0BED-D492-6A1F-0B56-34A5848128CA}"/>
                  </a:ext>
                </a:extLst>
              </p:cNvPr>
              <p:cNvSpPr txBox="1"/>
              <p:nvPr/>
            </p:nvSpPr>
            <p:spPr>
              <a:xfrm>
                <a:off x="3049656" y="1749895"/>
                <a:ext cx="6092687" cy="54700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m:t>
                      </m:r>
                      <m:rad>
                        <m:radPr>
                          <m:degHide m:val="on"/>
                          <m:ctrlPr>
                            <a:rPr lang="en-US" sz="2400" b="0" i="1" smtClean="0">
                              <a:latin typeface="Cambria Math" panose="02040503050406030204" pitchFamily="18" charset="0"/>
                            </a:rPr>
                          </m:ctrlPr>
                        </m:radPr>
                        <m:deg/>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𝛼</m:t>
                              </m:r>
                            </m:e>
                            <m:sub>
                              <m:r>
                                <a:rPr lang="en-US" sz="2400" b="0" i="1" smtClean="0">
                                  <a:latin typeface="Cambria Math" panose="02040503050406030204" pitchFamily="18" charset="0"/>
                                </a:rPr>
                                <m:t>𝑡</m:t>
                              </m:r>
                            </m:sub>
                          </m:s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𝛼</m:t>
                              </m:r>
                            </m:e>
                            <m:sub>
                              <m:r>
                                <a:rPr lang="en-US" sz="2400" b="0" i="1" smtClean="0">
                                  <a:latin typeface="Cambria Math" panose="02040503050406030204" pitchFamily="18" charset="0"/>
                                </a:rPr>
                                <m:t>𝑡</m:t>
                              </m:r>
                              <m:r>
                                <a:rPr lang="en-US" sz="2400" b="0" i="1" smtClean="0">
                                  <a:latin typeface="Cambria Math" panose="02040503050406030204" pitchFamily="18" charset="0"/>
                                </a:rPr>
                                <m:t>−1</m:t>
                              </m:r>
                            </m:sub>
                          </m:s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𝛼</m:t>
                              </m:r>
                            </m:e>
                            <m:sub>
                              <m:r>
                                <a:rPr lang="en-US" sz="2400" b="0" i="1" smtClean="0">
                                  <a:latin typeface="Cambria Math" panose="02040503050406030204" pitchFamily="18" charset="0"/>
                                </a:rPr>
                                <m:t>𝑡</m:t>
                              </m:r>
                              <m:r>
                                <a:rPr lang="en-US" sz="2400" b="0" i="1" smtClean="0">
                                  <a:latin typeface="Cambria Math" panose="02040503050406030204" pitchFamily="18" charset="0"/>
                                </a:rPr>
                                <m:t>−2</m:t>
                              </m:r>
                            </m:sub>
                          </m:sSub>
                        </m:e>
                      </m:rad>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𝑡</m:t>
                          </m:r>
                          <m:r>
                            <a:rPr lang="en-US" sz="2400" b="0" i="1" smtClean="0">
                              <a:latin typeface="Cambria Math" panose="02040503050406030204" pitchFamily="18" charset="0"/>
                            </a:rPr>
                            <m:t>−3</m:t>
                          </m:r>
                        </m:sub>
                      </m:sSub>
                      <m:r>
                        <a:rPr lang="en-US" sz="2400" b="0" i="1" smtClean="0">
                          <a:latin typeface="Cambria Math" panose="02040503050406030204" pitchFamily="18" charset="0"/>
                        </a:rPr>
                        <m:t>+</m:t>
                      </m:r>
                      <m:rad>
                        <m:radPr>
                          <m:degHide m:val="on"/>
                          <m:ctrlPr>
                            <a:rPr lang="en-US" sz="2400" b="0" i="1" smtClean="0">
                              <a:latin typeface="Cambria Math" panose="02040503050406030204" pitchFamily="18" charset="0"/>
                            </a:rPr>
                          </m:ctrlPr>
                        </m:radPr>
                        <m:deg/>
                        <m:e>
                          <m:r>
                            <a:rPr lang="en-US" sz="2400" b="0" i="1" smtClean="0">
                              <a:latin typeface="Cambria Math" panose="02040503050406030204" pitchFamily="18" charset="0"/>
                            </a:rPr>
                            <m:t>1−</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𝛼</m:t>
                              </m:r>
                            </m:e>
                            <m:sub>
                              <m:r>
                                <a:rPr lang="en-US" sz="2400" b="0" i="1" smtClean="0">
                                  <a:latin typeface="Cambria Math" panose="02040503050406030204" pitchFamily="18" charset="0"/>
                                </a:rPr>
                                <m:t>𝑡</m:t>
                              </m:r>
                            </m:sub>
                          </m:s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𝛼</m:t>
                              </m:r>
                            </m:e>
                            <m:sub>
                              <m:r>
                                <a:rPr lang="en-US" sz="2400" b="0" i="1" smtClean="0">
                                  <a:latin typeface="Cambria Math" panose="02040503050406030204" pitchFamily="18" charset="0"/>
                                </a:rPr>
                                <m:t>𝑡</m:t>
                              </m:r>
                              <m:r>
                                <a:rPr lang="en-US" sz="2400" b="0" i="1" smtClean="0">
                                  <a:latin typeface="Cambria Math" panose="02040503050406030204" pitchFamily="18" charset="0"/>
                                </a:rPr>
                                <m:t>−1</m:t>
                              </m:r>
                            </m:sub>
                          </m:s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𝛼</m:t>
                              </m:r>
                            </m:e>
                            <m:sub>
                              <m:r>
                                <a:rPr lang="en-US" sz="2400" b="0" i="1" smtClean="0">
                                  <a:latin typeface="Cambria Math" panose="02040503050406030204" pitchFamily="18" charset="0"/>
                                </a:rPr>
                                <m:t>𝑡</m:t>
                              </m:r>
                              <m:r>
                                <a:rPr lang="en-US" sz="2400" b="0" i="1" smtClean="0">
                                  <a:latin typeface="Cambria Math" panose="02040503050406030204" pitchFamily="18" charset="0"/>
                                </a:rPr>
                                <m:t>−2</m:t>
                              </m:r>
                            </m:sub>
                          </m:sSub>
                        </m:e>
                      </m:rad>
                      <m:sSub>
                        <m:sSubPr>
                          <m:ctrlPr>
                            <a:rPr lang="en-US" sz="2400" b="0" i="1" smtClean="0">
                              <a:latin typeface="Cambria Math" panose="02040503050406030204" pitchFamily="18" charset="0"/>
                            </a:rPr>
                          </m:ctrlPr>
                        </m:sSubPr>
                        <m:e>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ea typeface="Cambria Math" panose="02040503050406030204" pitchFamily="18" charset="0"/>
                                </a:rPr>
                                <m:t>𝜀</m:t>
                              </m:r>
                            </m:e>
                          </m:acc>
                        </m:e>
                        <m:sub>
                          <m:r>
                            <a:rPr lang="en-US" sz="2400" b="0" i="1" smtClean="0">
                              <a:latin typeface="Cambria Math" panose="02040503050406030204" pitchFamily="18" charset="0"/>
                            </a:rPr>
                            <m:t>𝑡</m:t>
                          </m:r>
                          <m:r>
                            <a:rPr lang="en-US" sz="2400" b="0" i="1" smtClean="0">
                              <a:latin typeface="Cambria Math" panose="02040503050406030204" pitchFamily="18" charset="0"/>
                            </a:rPr>
                            <m:t>−3</m:t>
                          </m:r>
                        </m:sub>
                      </m:sSub>
                    </m:oMath>
                  </m:oMathPara>
                </a14:m>
                <a:endParaRPr lang="en-US" sz="2400" dirty="0"/>
              </a:p>
            </p:txBody>
          </p:sp>
        </mc:Choice>
        <mc:Fallback xmlns="">
          <p:sp>
            <p:nvSpPr>
              <p:cNvPr id="4" name="TextBox 3">
                <a:extLst>
                  <a:ext uri="{FF2B5EF4-FFF2-40B4-BE49-F238E27FC236}">
                    <a16:creationId xmlns:a16="http://schemas.microsoft.com/office/drawing/2014/main" id="{2E0E0BED-D492-6A1F-0B56-34A5848128CA}"/>
                  </a:ext>
                </a:extLst>
              </p:cNvPr>
              <p:cNvSpPr txBox="1">
                <a:spLocks noRot="1" noChangeAspect="1" noMove="1" noResize="1" noEditPoints="1" noAdjustHandles="1" noChangeArrowheads="1" noChangeShapeType="1" noTextEdit="1"/>
              </p:cNvSpPr>
              <p:nvPr/>
            </p:nvSpPr>
            <p:spPr>
              <a:xfrm>
                <a:off x="3049656" y="1749895"/>
                <a:ext cx="6092687" cy="547009"/>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CC531EF7-332E-B990-BE3D-BE8F8692759F}"/>
                  </a:ext>
                </a:extLst>
              </p:cNvPr>
              <p:cNvSpPr txBox="1"/>
              <p:nvPr/>
            </p:nvSpPr>
            <p:spPr>
              <a:xfrm>
                <a:off x="0" y="2361760"/>
                <a:ext cx="7677978"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rPr>
                        <m:t>⋮</m:t>
                      </m:r>
                    </m:oMath>
                  </m:oMathPara>
                </a14:m>
                <a:endParaRPr lang="en-US" sz="2400" dirty="0"/>
              </a:p>
            </p:txBody>
          </p:sp>
        </mc:Choice>
        <mc:Fallback xmlns="">
          <p:sp>
            <p:nvSpPr>
              <p:cNvPr id="5" name="TextBox 4">
                <a:extLst>
                  <a:ext uri="{FF2B5EF4-FFF2-40B4-BE49-F238E27FC236}">
                    <a16:creationId xmlns:a16="http://schemas.microsoft.com/office/drawing/2014/main" id="{CC531EF7-332E-B990-BE3D-BE8F8692759F}"/>
                  </a:ext>
                </a:extLst>
              </p:cNvPr>
              <p:cNvSpPr txBox="1">
                <a:spLocks noRot="1" noChangeAspect="1" noMove="1" noResize="1" noEditPoints="1" noAdjustHandles="1" noChangeArrowheads="1" noChangeShapeType="1" noTextEdit="1"/>
              </p:cNvSpPr>
              <p:nvPr/>
            </p:nvSpPr>
            <p:spPr>
              <a:xfrm>
                <a:off x="0" y="2361760"/>
                <a:ext cx="7677978" cy="46166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94EE94D-294D-B412-7A7C-4B42E38E5E21}"/>
                  </a:ext>
                </a:extLst>
              </p:cNvPr>
              <p:cNvSpPr txBox="1"/>
              <p:nvPr/>
            </p:nvSpPr>
            <p:spPr>
              <a:xfrm>
                <a:off x="3135796" y="2823425"/>
                <a:ext cx="6703943" cy="53957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m:t>
                      </m:r>
                      <m:rad>
                        <m:radPr>
                          <m:degHide m:val="on"/>
                          <m:ctrlPr>
                            <a:rPr lang="en-US" sz="2400" b="0" i="1" smtClean="0">
                              <a:latin typeface="Cambria Math" panose="02040503050406030204" pitchFamily="18" charset="0"/>
                            </a:rPr>
                          </m:ctrlPr>
                        </m:radPr>
                        <m:deg/>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𝛼</m:t>
                              </m:r>
                            </m:e>
                            <m:sub>
                              <m:r>
                                <a:rPr lang="en-US" sz="2400" b="0" i="1" smtClean="0">
                                  <a:latin typeface="Cambria Math" panose="02040503050406030204" pitchFamily="18" charset="0"/>
                                </a:rPr>
                                <m:t>𝑡</m:t>
                              </m:r>
                            </m:sub>
                          </m:s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𝛼</m:t>
                              </m:r>
                            </m:e>
                            <m:sub>
                              <m:r>
                                <a:rPr lang="en-US" sz="2400" b="0" i="1" smtClean="0">
                                  <a:latin typeface="Cambria Math" panose="02040503050406030204" pitchFamily="18" charset="0"/>
                                </a:rPr>
                                <m:t>𝑡</m:t>
                              </m:r>
                              <m:r>
                                <a:rPr lang="en-US" sz="2400" b="0" i="1" smtClean="0">
                                  <a:latin typeface="Cambria Math" panose="02040503050406030204" pitchFamily="18" charset="0"/>
                                </a:rPr>
                                <m:t>−1</m:t>
                              </m:r>
                            </m:sub>
                          </m:s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𝛼</m:t>
                              </m:r>
                            </m:e>
                            <m:sub>
                              <m:r>
                                <a:rPr lang="en-US" sz="2400" b="0" i="1" smtClean="0">
                                  <a:latin typeface="Cambria Math" panose="02040503050406030204" pitchFamily="18" charset="0"/>
                                </a:rPr>
                                <m:t>𝑡</m:t>
                              </m:r>
                              <m:r>
                                <a:rPr lang="en-US" sz="2400" b="0" i="1" smtClean="0">
                                  <a:latin typeface="Cambria Math" panose="02040503050406030204" pitchFamily="18" charset="0"/>
                                </a:rPr>
                                <m:t>−2</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𝛼</m:t>
                              </m:r>
                            </m:e>
                            <m:sub>
                              <m:r>
                                <a:rPr lang="en-US" sz="2400" b="0" i="1" smtClean="0">
                                  <a:latin typeface="Cambria Math" panose="02040503050406030204" pitchFamily="18" charset="0"/>
                                </a:rPr>
                                <m:t>1</m:t>
                              </m:r>
                            </m:sub>
                          </m:sSub>
                        </m:e>
                      </m:rad>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0</m:t>
                          </m:r>
                        </m:sub>
                      </m:sSub>
                      <m:r>
                        <a:rPr lang="en-US" sz="2400" b="0" i="1" smtClean="0">
                          <a:latin typeface="Cambria Math" panose="02040503050406030204" pitchFamily="18" charset="0"/>
                        </a:rPr>
                        <m:t>+</m:t>
                      </m:r>
                      <m:rad>
                        <m:radPr>
                          <m:degHide m:val="on"/>
                          <m:ctrlPr>
                            <a:rPr lang="en-US" sz="2400" b="0" i="1" smtClean="0">
                              <a:latin typeface="Cambria Math" panose="02040503050406030204" pitchFamily="18" charset="0"/>
                            </a:rPr>
                          </m:ctrlPr>
                        </m:radPr>
                        <m:deg/>
                        <m:e>
                          <m:r>
                            <a:rPr lang="en-US" sz="2400" b="0" i="1" smtClean="0">
                              <a:latin typeface="Cambria Math" panose="02040503050406030204" pitchFamily="18" charset="0"/>
                            </a:rPr>
                            <m:t>1−</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𝛼</m:t>
                              </m:r>
                            </m:e>
                            <m:sub>
                              <m:r>
                                <a:rPr lang="en-US" sz="2400" b="0" i="1" smtClean="0">
                                  <a:latin typeface="Cambria Math" panose="02040503050406030204" pitchFamily="18" charset="0"/>
                                </a:rPr>
                                <m:t>𝑡</m:t>
                              </m:r>
                            </m:sub>
                          </m:s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𝛼</m:t>
                              </m:r>
                            </m:e>
                            <m:sub>
                              <m:r>
                                <a:rPr lang="en-US" sz="2400" b="0" i="1" smtClean="0">
                                  <a:latin typeface="Cambria Math" panose="02040503050406030204" pitchFamily="18" charset="0"/>
                                </a:rPr>
                                <m:t>𝑡</m:t>
                              </m:r>
                              <m:r>
                                <a:rPr lang="en-US" sz="2400" b="0" i="1" smtClean="0">
                                  <a:latin typeface="Cambria Math" panose="02040503050406030204" pitchFamily="18" charset="0"/>
                                </a:rPr>
                                <m:t>−1</m:t>
                              </m:r>
                            </m:sub>
                          </m:s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𝛼</m:t>
                              </m:r>
                            </m:e>
                            <m:sub>
                              <m:r>
                                <a:rPr lang="en-US" sz="2400" b="0" i="1" smtClean="0">
                                  <a:latin typeface="Cambria Math" panose="02040503050406030204" pitchFamily="18" charset="0"/>
                                </a:rPr>
                                <m:t>𝑡</m:t>
                              </m:r>
                              <m:r>
                                <a:rPr lang="en-US" sz="2400" b="0" i="1" smtClean="0">
                                  <a:latin typeface="Cambria Math" panose="02040503050406030204" pitchFamily="18" charset="0"/>
                                </a:rPr>
                                <m:t>−2</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𝛼</m:t>
                              </m:r>
                            </m:e>
                            <m:sub>
                              <m:r>
                                <a:rPr lang="en-US" sz="2400" b="0" i="1" smtClean="0">
                                  <a:latin typeface="Cambria Math" panose="02040503050406030204" pitchFamily="18" charset="0"/>
                                </a:rPr>
                                <m:t>1</m:t>
                              </m:r>
                            </m:sub>
                          </m:sSub>
                        </m:e>
                      </m:rad>
                      <m:sSub>
                        <m:sSubPr>
                          <m:ctrlPr>
                            <a:rPr lang="en-US" sz="2400" b="0" i="1" smtClean="0">
                              <a:latin typeface="Cambria Math" panose="02040503050406030204" pitchFamily="18" charset="0"/>
                            </a:rPr>
                          </m:ctrlPr>
                        </m:sSubPr>
                        <m:e>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ea typeface="Cambria Math" panose="02040503050406030204" pitchFamily="18" charset="0"/>
                                </a:rPr>
                                <m:t>𝜀</m:t>
                              </m:r>
                            </m:e>
                          </m:acc>
                        </m:e>
                        <m:sub>
                          <m:r>
                            <a:rPr lang="en-US" sz="2400" b="0" i="1" smtClean="0">
                              <a:latin typeface="Cambria Math" panose="02040503050406030204" pitchFamily="18" charset="0"/>
                              <a:ea typeface="Cambria Math" panose="02040503050406030204" pitchFamily="18" charset="0"/>
                            </a:rPr>
                            <m:t>0</m:t>
                          </m:r>
                        </m:sub>
                      </m:sSub>
                    </m:oMath>
                  </m:oMathPara>
                </a14:m>
                <a:endParaRPr lang="en-US" sz="2400" dirty="0"/>
              </a:p>
            </p:txBody>
          </p:sp>
        </mc:Choice>
        <mc:Fallback xmlns="">
          <p:sp>
            <p:nvSpPr>
              <p:cNvPr id="6" name="TextBox 5">
                <a:extLst>
                  <a:ext uri="{FF2B5EF4-FFF2-40B4-BE49-F238E27FC236}">
                    <a16:creationId xmlns:a16="http://schemas.microsoft.com/office/drawing/2014/main" id="{B94EE94D-294D-B412-7A7C-4B42E38E5E21}"/>
                  </a:ext>
                </a:extLst>
              </p:cNvPr>
              <p:cNvSpPr txBox="1">
                <a:spLocks noRot="1" noChangeAspect="1" noMove="1" noResize="1" noEditPoints="1" noAdjustHandles="1" noChangeArrowheads="1" noChangeShapeType="1" noTextEdit="1"/>
              </p:cNvSpPr>
              <p:nvPr/>
            </p:nvSpPr>
            <p:spPr>
              <a:xfrm>
                <a:off x="3135796" y="2823425"/>
                <a:ext cx="6703943" cy="539571"/>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222286D-0134-FC93-59BF-08ABD685868B}"/>
                  </a:ext>
                </a:extLst>
              </p:cNvPr>
              <p:cNvSpPr txBox="1"/>
              <p:nvPr/>
            </p:nvSpPr>
            <p:spPr>
              <a:xfrm>
                <a:off x="760343" y="3634579"/>
                <a:ext cx="7782339" cy="54636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m:t>
                      </m:r>
                      <m:rad>
                        <m:radPr>
                          <m:degHide m:val="on"/>
                          <m:ctrlPr>
                            <a:rPr lang="en-US" sz="2400" b="0" i="1" smtClean="0">
                              <a:latin typeface="Cambria Math" panose="02040503050406030204" pitchFamily="18" charset="0"/>
                            </a:rPr>
                          </m:ctrlPr>
                        </m:radPr>
                        <m:deg/>
                        <m:e>
                          <m:sSub>
                            <m:sSubPr>
                              <m:ctrlPr>
                                <a:rPr lang="en-US" sz="2400" b="0" i="1" smtClean="0">
                                  <a:latin typeface="Cambria Math" panose="02040503050406030204" pitchFamily="18" charset="0"/>
                                </a:rPr>
                              </m:ctrlPr>
                            </m:sSubPr>
                            <m:e>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ea typeface="Cambria Math" panose="02040503050406030204" pitchFamily="18" charset="0"/>
                                    </a:rPr>
                                    <m:t>𝛼</m:t>
                                  </m:r>
                                </m:e>
                              </m:acc>
                            </m:e>
                            <m:sub>
                              <m:r>
                                <a:rPr lang="en-US" sz="2400" b="0" i="1" smtClean="0">
                                  <a:latin typeface="Cambria Math" panose="02040503050406030204" pitchFamily="18" charset="0"/>
                                </a:rPr>
                                <m:t>𝑡</m:t>
                              </m:r>
                            </m:sub>
                          </m:sSub>
                        </m:e>
                      </m:rad>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0</m:t>
                          </m:r>
                        </m:sub>
                      </m:sSub>
                      <m:r>
                        <a:rPr lang="en-US" sz="2400" b="0" i="1" smtClean="0">
                          <a:latin typeface="Cambria Math" panose="02040503050406030204" pitchFamily="18" charset="0"/>
                        </a:rPr>
                        <m:t>+</m:t>
                      </m:r>
                      <m:rad>
                        <m:radPr>
                          <m:degHide m:val="on"/>
                          <m:ctrlPr>
                            <a:rPr lang="en-US" sz="2400" b="0" i="1" smtClean="0">
                              <a:latin typeface="Cambria Math" panose="02040503050406030204" pitchFamily="18" charset="0"/>
                            </a:rPr>
                          </m:ctrlPr>
                        </m:radPr>
                        <m:deg/>
                        <m:e>
                          <m:r>
                            <a:rPr lang="en-US" sz="2400" b="0" i="1" smtClean="0">
                              <a:latin typeface="Cambria Math" panose="02040503050406030204" pitchFamily="18" charset="0"/>
                            </a:rPr>
                            <m:t>1−</m:t>
                          </m:r>
                          <m:sSub>
                            <m:sSubPr>
                              <m:ctrlPr>
                                <a:rPr lang="en-US" sz="2400" b="0" i="1" smtClean="0">
                                  <a:latin typeface="Cambria Math" panose="02040503050406030204" pitchFamily="18" charset="0"/>
                                </a:rPr>
                              </m:ctrlPr>
                            </m:sSubPr>
                            <m:e>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ea typeface="Cambria Math" panose="02040503050406030204" pitchFamily="18" charset="0"/>
                                    </a:rPr>
                                    <m:t>𝛼</m:t>
                                  </m:r>
                                </m:e>
                              </m:acc>
                            </m:e>
                            <m:sub>
                              <m:r>
                                <a:rPr lang="en-US" sz="2400" b="0" i="1" smtClean="0">
                                  <a:latin typeface="Cambria Math" panose="02040503050406030204" pitchFamily="18" charset="0"/>
                                </a:rPr>
                                <m:t>𝑡</m:t>
                              </m:r>
                            </m:sub>
                          </m:sSub>
                        </m:e>
                      </m:rad>
                      <m:r>
                        <a:rPr lang="en-US" sz="2400" b="0" i="1" smtClean="0">
                          <a:latin typeface="Cambria Math" panose="02040503050406030204" pitchFamily="18" charset="0"/>
                          <a:ea typeface="Cambria Math" panose="02040503050406030204" pitchFamily="18" charset="0"/>
                        </a:rPr>
                        <m:t>𝜀</m:t>
                      </m:r>
                    </m:oMath>
                  </m:oMathPara>
                </a14:m>
                <a:endParaRPr lang="en-US" sz="2400" dirty="0"/>
              </a:p>
            </p:txBody>
          </p:sp>
        </mc:Choice>
        <mc:Fallback xmlns="">
          <p:sp>
            <p:nvSpPr>
              <p:cNvPr id="7" name="TextBox 6">
                <a:extLst>
                  <a:ext uri="{FF2B5EF4-FFF2-40B4-BE49-F238E27FC236}">
                    <a16:creationId xmlns:a16="http://schemas.microsoft.com/office/drawing/2014/main" id="{D222286D-0134-FC93-59BF-08ABD685868B}"/>
                  </a:ext>
                </a:extLst>
              </p:cNvPr>
              <p:cNvSpPr txBox="1">
                <a:spLocks noRot="1" noChangeAspect="1" noMove="1" noResize="1" noEditPoints="1" noAdjustHandles="1" noChangeArrowheads="1" noChangeShapeType="1" noTextEdit="1"/>
              </p:cNvSpPr>
              <p:nvPr/>
            </p:nvSpPr>
            <p:spPr>
              <a:xfrm>
                <a:off x="760343" y="3634579"/>
                <a:ext cx="7782339" cy="546368"/>
              </a:xfrm>
              <a:prstGeom prst="rect">
                <a:avLst/>
              </a:prstGeom>
              <a:blipFill>
                <a:blip r:embed="rId6"/>
                <a:stretch>
                  <a:fillRect/>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9755A199-92F5-2E1C-A783-6E5D38DD157A}"/>
              </a:ext>
            </a:extLst>
          </p:cNvPr>
          <p:cNvSpPr txBox="1"/>
          <p:nvPr/>
        </p:nvSpPr>
        <p:spPr>
          <a:xfrm>
            <a:off x="1381539" y="4447761"/>
            <a:ext cx="7121387" cy="461665"/>
          </a:xfrm>
          <a:prstGeom prst="rect">
            <a:avLst/>
          </a:prstGeom>
          <a:noFill/>
        </p:spPr>
        <p:txBody>
          <a:bodyPr wrap="square" rtlCol="0">
            <a:spAutoFit/>
          </a:bodyPr>
          <a:lstStyle/>
          <a:p>
            <a:pPr marL="285750" indent="-285750">
              <a:buFont typeface="Arial" panose="020B0604020202020204" pitchFamily="34" charset="0"/>
              <a:buChar char="•"/>
            </a:pPr>
            <a:r>
              <a:rPr lang="en-US" sz="2400" dirty="0"/>
              <a:t>Therefore, we obtain the transition probability</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9B520BB6-3AAC-62A2-969C-B77E78CDE843}"/>
                  </a:ext>
                </a:extLst>
              </p:cNvPr>
              <p:cNvSpPr txBox="1"/>
              <p:nvPr/>
            </p:nvSpPr>
            <p:spPr>
              <a:xfrm>
                <a:off x="1575352" y="5203135"/>
                <a:ext cx="6813274" cy="539571"/>
              </a:xfrm>
              <a:prstGeom prst="rect">
                <a:avLst/>
              </a:prstGeom>
              <a:noFill/>
            </p:spPr>
            <p:txBody>
              <a:bodyPr wrap="square" rtlCol="0">
                <a:spAutoFit/>
              </a:bodyPr>
              <a:lstStyle/>
              <a:p>
                <a14:m>
                  <m:oMath xmlns:m="http://schemas.openxmlformats.org/officeDocument/2006/math">
                    <m:r>
                      <a:rPr lang="en-US" sz="2400" b="1" i="1" smtClean="0">
                        <a:solidFill>
                          <a:srgbClr val="FF0000"/>
                        </a:solidFill>
                        <a:latin typeface="Cambria Math" panose="02040503050406030204" pitchFamily="18" charset="0"/>
                      </a:rPr>
                      <m:t>𝒒</m:t>
                    </m:r>
                    <m:d>
                      <m:dPr>
                        <m:ctrlPr>
                          <a:rPr lang="en-US" sz="2400" b="1" i="1" smtClean="0">
                            <a:solidFill>
                              <a:srgbClr val="FF0000"/>
                            </a:solidFill>
                            <a:latin typeface="Cambria Math" panose="02040503050406030204" pitchFamily="18" charset="0"/>
                          </a:rPr>
                        </m:ctrlPr>
                      </m:dPr>
                      <m:e>
                        <m:sSub>
                          <m:sSubPr>
                            <m:ctrlPr>
                              <a:rPr lang="en-US" sz="2400" b="1" i="1" smtClean="0">
                                <a:solidFill>
                                  <a:srgbClr val="FF0000"/>
                                </a:solidFill>
                                <a:latin typeface="Cambria Math" panose="02040503050406030204" pitchFamily="18" charset="0"/>
                              </a:rPr>
                            </m:ctrlPr>
                          </m:sSubPr>
                          <m:e>
                            <m:r>
                              <a:rPr lang="en-US" sz="2400" b="1" i="1" smtClean="0">
                                <a:solidFill>
                                  <a:srgbClr val="FF0000"/>
                                </a:solidFill>
                                <a:latin typeface="Cambria Math" panose="02040503050406030204" pitchFamily="18" charset="0"/>
                              </a:rPr>
                              <m:t>𝒙</m:t>
                            </m:r>
                          </m:e>
                          <m:sub>
                            <m:r>
                              <a:rPr lang="en-US" sz="2400" b="1" i="1" smtClean="0">
                                <a:solidFill>
                                  <a:srgbClr val="FF0000"/>
                                </a:solidFill>
                                <a:latin typeface="Cambria Math" panose="02040503050406030204" pitchFamily="18" charset="0"/>
                              </a:rPr>
                              <m:t>𝒕</m:t>
                            </m:r>
                          </m:sub>
                        </m:sSub>
                      </m:e>
                      <m:e>
                        <m:sSub>
                          <m:sSubPr>
                            <m:ctrlPr>
                              <a:rPr lang="en-US" sz="2400" b="1" i="1" smtClean="0">
                                <a:solidFill>
                                  <a:srgbClr val="FF0000"/>
                                </a:solidFill>
                                <a:latin typeface="Cambria Math" panose="02040503050406030204" pitchFamily="18" charset="0"/>
                              </a:rPr>
                            </m:ctrlPr>
                          </m:sSubPr>
                          <m:e>
                            <m:r>
                              <a:rPr lang="en-US" sz="2400" b="1" i="1" smtClean="0">
                                <a:solidFill>
                                  <a:srgbClr val="FF0000"/>
                                </a:solidFill>
                                <a:latin typeface="Cambria Math" panose="02040503050406030204" pitchFamily="18" charset="0"/>
                              </a:rPr>
                              <m:t>𝒙</m:t>
                            </m:r>
                          </m:e>
                          <m:sub>
                            <m:r>
                              <a:rPr lang="en-US" sz="2400" b="1" i="1" smtClean="0">
                                <a:solidFill>
                                  <a:srgbClr val="FF0000"/>
                                </a:solidFill>
                                <a:latin typeface="Cambria Math" panose="02040503050406030204" pitchFamily="18" charset="0"/>
                              </a:rPr>
                              <m:t>𝟎</m:t>
                            </m:r>
                          </m:sub>
                        </m:sSub>
                      </m:e>
                    </m:d>
                    <m:r>
                      <a:rPr lang="en-US" sz="2400" b="1" i="1" smtClean="0">
                        <a:solidFill>
                          <a:srgbClr val="FF0000"/>
                        </a:solidFill>
                        <a:latin typeface="Cambria Math" panose="02040503050406030204" pitchFamily="18" charset="0"/>
                      </a:rPr>
                      <m:t>=</m:t>
                    </m:r>
                    <m:r>
                      <a:rPr lang="en-US" sz="2400" b="1" i="1" smtClean="0">
                        <a:solidFill>
                          <a:srgbClr val="FF0000"/>
                        </a:solidFill>
                        <a:latin typeface="Cambria Math" panose="02040503050406030204" pitchFamily="18" charset="0"/>
                      </a:rPr>
                      <m:t>𝑵</m:t>
                    </m:r>
                    <m:r>
                      <a:rPr lang="en-US" sz="2400" b="1" i="1" smtClean="0">
                        <a:solidFill>
                          <a:srgbClr val="FF0000"/>
                        </a:solidFill>
                        <a:latin typeface="Cambria Math" panose="02040503050406030204" pitchFamily="18" charset="0"/>
                      </a:rPr>
                      <m:t>(</m:t>
                    </m:r>
                    <m:sSub>
                      <m:sSubPr>
                        <m:ctrlPr>
                          <a:rPr lang="en-US" sz="2400" b="1" i="1" smtClean="0">
                            <a:solidFill>
                              <a:srgbClr val="FF0000"/>
                            </a:solidFill>
                            <a:latin typeface="Cambria Math" panose="02040503050406030204" pitchFamily="18" charset="0"/>
                          </a:rPr>
                        </m:ctrlPr>
                      </m:sSubPr>
                      <m:e>
                        <m:r>
                          <a:rPr lang="en-US" sz="2400" b="1" i="1" smtClean="0">
                            <a:solidFill>
                              <a:srgbClr val="FF0000"/>
                            </a:solidFill>
                            <a:latin typeface="Cambria Math" panose="02040503050406030204" pitchFamily="18" charset="0"/>
                          </a:rPr>
                          <m:t>𝒙</m:t>
                        </m:r>
                      </m:e>
                      <m:sub>
                        <m:r>
                          <a:rPr lang="en-US" sz="2400" b="1" i="1" smtClean="0">
                            <a:solidFill>
                              <a:srgbClr val="FF0000"/>
                            </a:solidFill>
                            <a:latin typeface="Cambria Math" panose="02040503050406030204" pitchFamily="18" charset="0"/>
                          </a:rPr>
                          <m:t>𝒕</m:t>
                        </m:r>
                      </m:sub>
                    </m:sSub>
                    <m:r>
                      <a:rPr lang="en-US" sz="2400" b="1" i="1" smtClean="0">
                        <a:solidFill>
                          <a:srgbClr val="FF0000"/>
                        </a:solidFill>
                        <a:latin typeface="Cambria Math" panose="02040503050406030204" pitchFamily="18" charset="0"/>
                      </a:rPr>
                      <m:t>;</m:t>
                    </m:r>
                  </m:oMath>
                </a14:m>
                <a:r>
                  <a:rPr lang="en-US" sz="2400" b="1" dirty="0">
                    <a:solidFill>
                      <a:srgbClr val="FF0000"/>
                    </a:solidFill>
                  </a:rPr>
                  <a:t> </a:t>
                </a:r>
                <a14:m>
                  <m:oMath xmlns:m="http://schemas.openxmlformats.org/officeDocument/2006/math">
                    <m:rad>
                      <m:radPr>
                        <m:degHide m:val="on"/>
                        <m:ctrlPr>
                          <a:rPr lang="en-US" sz="2400" b="1" i="1" smtClean="0">
                            <a:solidFill>
                              <a:srgbClr val="FF0000"/>
                            </a:solidFill>
                            <a:latin typeface="Cambria Math" panose="02040503050406030204" pitchFamily="18" charset="0"/>
                          </a:rPr>
                        </m:ctrlPr>
                      </m:radPr>
                      <m:deg/>
                      <m:e>
                        <m:sSub>
                          <m:sSubPr>
                            <m:ctrlPr>
                              <a:rPr lang="en-US" sz="2400" b="1" i="1" smtClean="0">
                                <a:solidFill>
                                  <a:srgbClr val="FF0000"/>
                                </a:solidFill>
                                <a:latin typeface="Cambria Math" panose="02040503050406030204" pitchFamily="18" charset="0"/>
                              </a:rPr>
                            </m:ctrlPr>
                          </m:sSubPr>
                          <m:e>
                            <m:acc>
                              <m:accPr>
                                <m:chr m:val="̅"/>
                                <m:ctrlPr>
                                  <a:rPr lang="en-US" sz="2400" b="1" i="1" smtClean="0">
                                    <a:solidFill>
                                      <a:srgbClr val="FF0000"/>
                                    </a:solidFill>
                                    <a:latin typeface="Cambria Math" panose="02040503050406030204" pitchFamily="18" charset="0"/>
                                  </a:rPr>
                                </m:ctrlPr>
                              </m:accPr>
                              <m:e>
                                <m:r>
                                  <a:rPr lang="en-US" sz="2400" b="1" i="1" smtClean="0">
                                    <a:solidFill>
                                      <a:srgbClr val="FF0000"/>
                                    </a:solidFill>
                                    <a:latin typeface="Cambria Math" panose="02040503050406030204" pitchFamily="18" charset="0"/>
                                    <a:ea typeface="Cambria Math" panose="02040503050406030204" pitchFamily="18" charset="0"/>
                                  </a:rPr>
                                  <m:t>𝜶</m:t>
                                </m:r>
                              </m:e>
                            </m:acc>
                          </m:e>
                          <m:sub>
                            <m:r>
                              <a:rPr lang="en-US" sz="2400" b="1" i="1" smtClean="0">
                                <a:solidFill>
                                  <a:srgbClr val="FF0000"/>
                                </a:solidFill>
                                <a:latin typeface="Cambria Math" panose="02040503050406030204" pitchFamily="18" charset="0"/>
                              </a:rPr>
                              <m:t>𝒕</m:t>
                            </m:r>
                          </m:sub>
                        </m:sSub>
                      </m:e>
                    </m:rad>
                    <m:sSub>
                      <m:sSubPr>
                        <m:ctrlPr>
                          <a:rPr lang="en-US" sz="2400" b="1" i="1" smtClean="0">
                            <a:solidFill>
                              <a:srgbClr val="FF0000"/>
                            </a:solidFill>
                            <a:latin typeface="Cambria Math" panose="02040503050406030204" pitchFamily="18" charset="0"/>
                          </a:rPr>
                        </m:ctrlPr>
                      </m:sSubPr>
                      <m:e>
                        <m:r>
                          <a:rPr lang="en-US" sz="2400" b="1" i="1" smtClean="0">
                            <a:solidFill>
                              <a:srgbClr val="FF0000"/>
                            </a:solidFill>
                            <a:latin typeface="Cambria Math" panose="02040503050406030204" pitchFamily="18" charset="0"/>
                          </a:rPr>
                          <m:t>𝒙</m:t>
                        </m:r>
                      </m:e>
                      <m:sub>
                        <m:r>
                          <a:rPr lang="en-US" sz="2400" b="1" i="1" smtClean="0">
                            <a:solidFill>
                              <a:srgbClr val="FF0000"/>
                            </a:solidFill>
                            <a:latin typeface="Cambria Math" panose="02040503050406030204" pitchFamily="18" charset="0"/>
                          </a:rPr>
                          <m:t>𝟎</m:t>
                        </m:r>
                      </m:sub>
                    </m:sSub>
                    <m:r>
                      <a:rPr lang="en-US" sz="2400" b="1" i="0" smtClean="0">
                        <a:solidFill>
                          <a:srgbClr val="FF0000"/>
                        </a:solidFill>
                        <a:latin typeface="Cambria Math" panose="02040503050406030204" pitchFamily="18" charset="0"/>
                      </a:rPr>
                      <m:t>,  </m:t>
                    </m:r>
                    <m:d>
                      <m:dPr>
                        <m:ctrlPr>
                          <a:rPr lang="en-US" sz="2400" b="1" i="1" smtClean="0">
                            <a:solidFill>
                              <a:srgbClr val="FF0000"/>
                            </a:solidFill>
                            <a:latin typeface="Cambria Math" panose="02040503050406030204" pitchFamily="18" charset="0"/>
                          </a:rPr>
                        </m:ctrlPr>
                      </m:dPr>
                      <m:e>
                        <m:r>
                          <a:rPr lang="en-US" sz="2400" b="1" i="0" smtClean="0">
                            <a:solidFill>
                              <a:srgbClr val="FF0000"/>
                            </a:solidFill>
                            <a:latin typeface="Cambria Math" panose="02040503050406030204" pitchFamily="18" charset="0"/>
                          </a:rPr>
                          <m:t>𝟏</m:t>
                        </m:r>
                        <m:r>
                          <a:rPr lang="en-US" sz="2400" b="1" i="0" smtClean="0">
                            <a:solidFill>
                              <a:srgbClr val="FF0000"/>
                            </a:solidFill>
                            <a:latin typeface="Cambria Math" panose="02040503050406030204" pitchFamily="18" charset="0"/>
                          </a:rPr>
                          <m:t>−</m:t>
                        </m:r>
                        <m:sSub>
                          <m:sSubPr>
                            <m:ctrlPr>
                              <a:rPr lang="en-US" sz="2400" b="1" i="1" smtClean="0">
                                <a:solidFill>
                                  <a:srgbClr val="FF0000"/>
                                </a:solidFill>
                                <a:latin typeface="Cambria Math" panose="02040503050406030204" pitchFamily="18" charset="0"/>
                              </a:rPr>
                            </m:ctrlPr>
                          </m:sSubPr>
                          <m:e>
                            <m:acc>
                              <m:accPr>
                                <m:chr m:val="̅"/>
                                <m:ctrlPr>
                                  <a:rPr lang="en-US" sz="2400" b="1" i="1" smtClean="0">
                                    <a:solidFill>
                                      <a:srgbClr val="FF0000"/>
                                    </a:solidFill>
                                    <a:latin typeface="Cambria Math" panose="02040503050406030204" pitchFamily="18" charset="0"/>
                                  </a:rPr>
                                </m:ctrlPr>
                              </m:accPr>
                              <m:e>
                                <m:r>
                                  <a:rPr lang="en-US" sz="2400" b="1" i="1" smtClean="0">
                                    <a:solidFill>
                                      <a:srgbClr val="FF0000"/>
                                    </a:solidFill>
                                    <a:latin typeface="Cambria Math" panose="02040503050406030204" pitchFamily="18" charset="0"/>
                                    <a:ea typeface="Cambria Math" panose="02040503050406030204" pitchFamily="18" charset="0"/>
                                  </a:rPr>
                                  <m:t>𝜶</m:t>
                                </m:r>
                              </m:e>
                            </m:acc>
                          </m:e>
                          <m:sub>
                            <m:r>
                              <a:rPr lang="en-US" sz="2400" b="1" i="1" smtClean="0">
                                <a:solidFill>
                                  <a:srgbClr val="FF0000"/>
                                </a:solidFill>
                                <a:latin typeface="Cambria Math" panose="02040503050406030204" pitchFamily="18" charset="0"/>
                              </a:rPr>
                              <m:t>𝒕</m:t>
                            </m:r>
                          </m:sub>
                        </m:sSub>
                      </m:e>
                    </m:d>
                    <m:r>
                      <a:rPr lang="en-US" sz="2400" b="1" i="1" smtClean="0">
                        <a:solidFill>
                          <a:srgbClr val="FF0000"/>
                        </a:solidFill>
                        <a:latin typeface="Cambria Math" panose="02040503050406030204" pitchFamily="18" charset="0"/>
                      </a:rPr>
                      <m:t>𝑰</m:t>
                    </m:r>
                    <m:r>
                      <a:rPr lang="en-US" sz="2400" b="1" i="1" smtClean="0">
                        <a:solidFill>
                          <a:srgbClr val="FF0000"/>
                        </a:solidFill>
                        <a:latin typeface="Cambria Math" panose="02040503050406030204" pitchFamily="18" charset="0"/>
                      </a:rPr>
                      <m:t>),</m:t>
                    </m:r>
                    <m:sSub>
                      <m:sSubPr>
                        <m:ctrlPr>
                          <a:rPr lang="en-US" sz="2400" b="1" i="1" smtClean="0">
                            <a:solidFill>
                              <a:srgbClr val="FF0000"/>
                            </a:solidFill>
                            <a:latin typeface="Cambria Math" panose="02040503050406030204" pitchFamily="18" charset="0"/>
                          </a:rPr>
                        </m:ctrlPr>
                      </m:sSubPr>
                      <m:e>
                        <m:r>
                          <a:rPr lang="en-US" sz="2400" b="1" i="1" smtClean="0">
                            <a:solidFill>
                              <a:srgbClr val="FF0000"/>
                            </a:solidFill>
                            <a:latin typeface="Cambria Math" panose="02040503050406030204" pitchFamily="18" charset="0"/>
                            <a:ea typeface="Cambria Math" panose="02040503050406030204" pitchFamily="18" charset="0"/>
                          </a:rPr>
                          <m:t>𝜷</m:t>
                        </m:r>
                      </m:e>
                      <m:sub>
                        <m:r>
                          <a:rPr lang="en-US" sz="2400" b="1" i="1" smtClean="0">
                            <a:solidFill>
                              <a:srgbClr val="FF0000"/>
                            </a:solidFill>
                            <a:latin typeface="Cambria Math" panose="02040503050406030204" pitchFamily="18" charset="0"/>
                          </a:rPr>
                          <m:t>𝒕</m:t>
                        </m:r>
                      </m:sub>
                    </m:sSub>
                    <m:r>
                      <a:rPr lang="en-US" sz="2400" b="1" i="1" smtClean="0">
                        <a:solidFill>
                          <a:srgbClr val="FF0000"/>
                        </a:solidFill>
                        <a:latin typeface="Cambria Math" panose="02040503050406030204" pitchFamily="18" charset="0"/>
                        <a:ea typeface="Cambria Math" panose="02040503050406030204" pitchFamily="18" charset="0"/>
                      </a:rPr>
                      <m:t>↑, </m:t>
                    </m:r>
                    <m:sSub>
                      <m:sSubPr>
                        <m:ctrlPr>
                          <a:rPr lang="en-US" sz="2400" b="1" i="1" smtClean="0">
                            <a:solidFill>
                              <a:srgbClr val="FF0000"/>
                            </a:solidFill>
                            <a:latin typeface="Cambria Math" panose="02040503050406030204" pitchFamily="18" charset="0"/>
                          </a:rPr>
                        </m:ctrlPr>
                      </m:sSubPr>
                      <m:e>
                        <m:acc>
                          <m:accPr>
                            <m:chr m:val="̅"/>
                            <m:ctrlPr>
                              <a:rPr lang="en-US" sz="2400" b="1" i="1" smtClean="0">
                                <a:solidFill>
                                  <a:srgbClr val="FF0000"/>
                                </a:solidFill>
                                <a:latin typeface="Cambria Math" panose="02040503050406030204" pitchFamily="18" charset="0"/>
                              </a:rPr>
                            </m:ctrlPr>
                          </m:accPr>
                          <m:e>
                            <m:r>
                              <a:rPr lang="en-US" sz="2400" b="1" i="1" smtClean="0">
                                <a:solidFill>
                                  <a:srgbClr val="FF0000"/>
                                </a:solidFill>
                                <a:latin typeface="Cambria Math" panose="02040503050406030204" pitchFamily="18" charset="0"/>
                              </a:rPr>
                              <m:t> </m:t>
                            </m:r>
                            <m:r>
                              <a:rPr lang="en-US" sz="2400" b="1" i="1" smtClean="0">
                                <a:solidFill>
                                  <a:srgbClr val="FF0000"/>
                                </a:solidFill>
                                <a:latin typeface="Cambria Math" panose="02040503050406030204" pitchFamily="18" charset="0"/>
                                <a:ea typeface="Cambria Math" panose="02040503050406030204" pitchFamily="18" charset="0"/>
                              </a:rPr>
                              <m:t>𝜶</m:t>
                            </m:r>
                          </m:e>
                        </m:acc>
                      </m:e>
                      <m:sub>
                        <m:r>
                          <a:rPr lang="en-US" sz="2400" b="1" i="1" smtClean="0">
                            <a:solidFill>
                              <a:srgbClr val="FF0000"/>
                            </a:solidFill>
                            <a:latin typeface="Cambria Math" panose="02040503050406030204" pitchFamily="18" charset="0"/>
                          </a:rPr>
                          <m:t>𝒕</m:t>
                        </m:r>
                      </m:sub>
                    </m:sSub>
                    <m:r>
                      <a:rPr lang="en-US" sz="2400" b="1" i="1" smtClean="0">
                        <a:solidFill>
                          <a:srgbClr val="FF0000"/>
                        </a:solidFill>
                        <a:latin typeface="Cambria Math" panose="02040503050406030204" pitchFamily="18" charset="0"/>
                        <a:ea typeface="Cambria Math" panose="02040503050406030204" pitchFamily="18" charset="0"/>
                      </a:rPr>
                      <m:t>↓</m:t>
                    </m:r>
                  </m:oMath>
                </a14:m>
                <a:endParaRPr lang="en-US" sz="2400" b="1" dirty="0">
                  <a:solidFill>
                    <a:srgbClr val="FF0000"/>
                  </a:solidFill>
                </a:endParaRPr>
              </a:p>
            </p:txBody>
          </p:sp>
        </mc:Choice>
        <mc:Fallback xmlns="">
          <p:sp>
            <p:nvSpPr>
              <p:cNvPr id="9" name="TextBox 8">
                <a:extLst>
                  <a:ext uri="{FF2B5EF4-FFF2-40B4-BE49-F238E27FC236}">
                    <a16:creationId xmlns:a16="http://schemas.microsoft.com/office/drawing/2014/main" id="{9B520BB6-3AAC-62A2-969C-B77E78CDE843}"/>
                  </a:ext>
                </a:extLst>
              </p:cNvPr>
              <p:cNvSpPr txBox="1">
                <a:spLocks noRot="1" noChangeAspect="1" noMove="1" noResize="1" noEditPoints="1" noAdjustHandles="1" noChangeArrowheads="1" noChangeShapeType="1" noTextEdit="1"/>
              </p:cNvSpPr>
              <p:nvPr/>
            </p:nvSpPr>
            <p:spPr>
              <a:xfrm>
                <a:off x="1575352" y="5203135"/>
                <a:ext cx="6813274" cy="539571"/>
              </a:xfrm>
              <a:prstGeom prst="rect">
                <a:avLst/>
              </a:prstGeom>
              <a:blipFill>
                <a:blip r:embed="rId7"/>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8614744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B480407-A449-CC7F-B038-D59947C810AD}"/>
              </a:ext>
            </a:extLst>
          </p:cNvPr>
          <p:cNvSpPr txBox="1"/>
          <p:nvPr/>
        </p:nvSpPr>
        <p:spPr>
          <a:xfrm>
            <a:off x="2252455" y="1405595"/>
            <a:ext cx="7840731" cy="769441"/>
          </a:xfrm>
          <a:prstGeom prst="rect">
            <a:avLst/>
          </a:prstGeom>
          <a:noFill/>
        </p:spPr>
        <p:txBody>
          <a:bodyPr wrap="square">
            <a:spAutoFit/>
          </a:bodyPr>
          <a:lstStyle/>
          <a:p>
            <a:r>
              <a:rPr lang="en-US" sz="4400" b="1" dirty="0">
                <a:solidFill>
                  <a:srgbClr val="FF0000"/>
                </a:solidFill>
              </a:rPr>
              <a:t>Denoising score matching</a:t>
            </a:r>
          </a:p>
        </p:txBody>
      </p:sp>
      <p:sp>
        <p:nvSpPr>
          <p:cNvPr id="4" name="TextBox 3">
            <a:extLst>
              <a:ext uri="{FF2B5EF4-FFF2-40B4-BE49-F238E27FC236}">
                <a16:creationId xmlns:a16="http://schemas.microsoft.com/office/drawing/2014/main" id="{3AA14F8A-9D5C-159C-E526-FE0F106AEEDD}"/>
              </a:ext>
            </a:extLst>
          </p:cNvPr>
          <p:cNvSpPr txBox="1"/>
          <p:nvPr/>
        </p:nvSpPr>
        <p:spPr>
          <a:xfrm>
            <a:off x="2117034" y="3269974"/>
            <a:ext cx="9357692" cy="769441"/>
          </a:xfrm>
          <a:prstGeom prst="rect">
            <a:avLst/>
          </a:prstGeom>
          <a:noFill/>
        </p:spPr>
        <p:txBody>
          <a:bodyPr wrap="square" rtlCol="0">
            <a:spAutoFit/>
          </a:bodyPr>
          <a:lstStyle/>
          <a:p>
            <a:r>
              <a:rPr lang="en-US" sz="4400" b="1" dirty="0">
                <a:solidFill>
                  <a:srgbClr val="FF0000"/>
                </a:solidFill>
              </a:rPr>
              <a:t>Denoising Diffusion Probability Model</a:t>
            </a:r>
          </a:p>
        </p:txBody>
      </p:sp>
      <p:sp>
        <p:nvSpPr>
          <p:cNvPr id="6" name="TextBox 5">
            <a:extLst>
              <a:ext uri="{FF2B5EF4-FFF2-40B4-BE49-F238E27FC236}">
                <a16:creationId xmlns:a16="http://schemas.microsoft.com/office/drawing/2014/main" id="{D3BF02D5-6BA8-961A-4CD9-20949775C0C4}"/>
              </a:ext>
            </a:extLst>
          </p:cNvPr>
          <p:cNvSpPr txBox="1"/>
          <p:nvPr/>
        </p:nvSpPr>
        <p:spPr>
          <a:xfrm>
            <a:off x="2252455" y="2509714"/>
            <a:ext cx="10091944" cy="707886"/>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Son and </a:t>
            </a:r>
            <a:r>
              <a:rPr lang="en-US" sz="2000" dirty="0" err="1">
                <a:latin typeface="Arial" panose="020B0604020202020204" pitchFamily="34" charset="0"/>
                <a:cs typeface="Arial" panose="020B0604020202020204" pitchFamily="34" charset="0"/>
              </a:rPr>
              <a:t>Ermon</a:t>
            </a:r>
            <a:r>
              <a:rPr lang="en-US" sz="2000" dirty="0">
                <a:latin typeface="Arial" panose="020B0604020202020204" pitchFamily="34" charset="0"/>
                <a:cs typeface="Arial" panose="020B0604020202020204" pitchFamily="34" charset="0"/>
              </a:rPr>
              <a:t>, 2020. Generative Modeling by Estimating Gradients of the Data Distribution </a:t>
            </a:r>
          </a:p>
        </p:txBody>
      </p:sp>
      <p:sp>
        <p:nvSpPr>
          <p:cNvPr id="8" name="TextBox 7">
            <a:extLst>
              <a:ext uri="{FF2B5EF4-FFF2-40B4-BE49-F238E27FC236}">
                <a16:creationId xmlns:a16="http://schemas.microsoft.com/office/drawing/2014/main" id="{970DAC41-CA8A-7C2E-B184-93E6BB9B5559}"/>
              </a:ext>
            </a:extLst>
          </p:cNvPr>
          <p:cNvSpPr txBox="1"/>
          <p:nvPr/>
        </p:nvSpPr>
        <p:spPr>
          <a:xfrm>
            <a:off x="2052430" y="5546539"/>
            <a:ext cx="10074966" cy="707886"/>
          </a:xfrm>
          <a:prstGeom prst="rect">
            <a:avLst/>
          </a:prstGeom>
          <a:noFill/>
        </p:spPr>
        <p:txBody>
          <a:bodyPr wrap="square">
            <a:spAutoFit/>
          </a:bodyPr>
          <a:lstStyle/>
          <a:p>
            <a:r>
              <a:rPr lang="en-US" sz="2000" dirty="0"/>
              <a:t>Bao et al. 2022; ANALYTIC-DPM: AN ANALYTIC ESTIMATE OF THE OPTIMAL REVERSE VARIANCE IN DIFFUSION PROBABILISTIC MODELS</a:t>
            </a:r>
          </a:p>
        </p:txBody>
      </p:sp>
      <p:sp>
        <p:nvSpPr>
          <p:cNvPr id="10" name="TextBox 9">
            <a:extLst>
              <a:ext uri="{FF2B5EF4-FFF2-40B4-BE49-F238E27FC236}">
                <a16:creationId xmlns:a16="http://schemas.microsoft.com/office/drawing/2014/main" id="{FDA94616-D2CA-C4AB-42FB-7B92F2EA1E57}"/>
              </a:ext>
            </a:extLst>
          </p:cNvPr>
          <p:cNvSpPr txBox="1"/>
          <p:nvPr/>
        </p:nvSpPr>
        <p:spPr>
          <a:xfrm>
            <a:off x="2117034" y="4214441"/>
            <a:ext cx="6172200" cy="400110"/>
          </a:xfrm>
          <a:prstGeom prst="rect">
            <a:avLst/>
          </a:prstGeom>
          <a:noFill/>
        </p:spPr>
        <p:txBody>
          <a:bodyPr wrap="square">
            <a:spAutoFit/>
          </a:bodyPr>
          <a:lstStyle/>
          <a:p>
            <a:r>
              <a:rPr lang="en-US" sz="2000" dirty="0"/>
              <a:t>Ho et al. 2020; Denoising diffusion probabilistic models.</a:t>
            </a:r>
          </a:p>
        </p:txBody>
      </p:sp>
      <p:sp>
        <p:nvSpPr>
          <p:cNvPr id="12" name="TextBox 11">
            <a:extLst>
              <a:ext uri="{FF2B5EF4-FFF2-40B4-BE49-F238E27FC236}">
                <a16:creationId xmlns:a16="http://schemas.microsoft.com/office/drawing/2014/main" id="{BBA16FCF-6484-24FE-C51C-67CFDF63B027}"/>
              </a:ext>
            </a:extLst>
          </p:cNvPr>
          <p:cNvSpPr txBox="1"/>
          <p:nvPr/>
        </p:nvSpPr>
        <p:spPr>
          <a:xfrm>
            <a:off x="2151821" y="4797238"/>
            <a:ext cx="8239539" cy="400110"/>
          </a:xfrm>
          <a:prstGeom prst="rect">
            <a:avLst/>
          </a:prstGeom>
          <a:noFill/>
        </p:spPr>
        <p:txBody>
          <a:bodyPr wrap="square">
            <a:spAutoFit/>
          </a:bodyPr>
          <a:lstStyle/>
          <a:p>
            <a:r>
              <a:rPr lang="en-US" sz="2000" dirty="0"/>
              <a:t>Day, 2021, An introduction to Diffusion Probabilistic Models</a:t>
            </a:r>
          </a:p>
        </p:txBody>
      </p:sp>
    </p:spTree>
    <p:extLst>
      <p:ext uri="{BB962C8B-B14F-4D97-AF65-F5344CB8AC3E}">
        <p14:creationId xmlns:p14="http://schemas.microsoft.com/office/powerpoint/2010/main" val="18007023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2A0A5C2-65B6-F314-129D-90C1D334EA4A}"/>
              </a:ext>
            </a:extLst>
          </p:cNvPr>
          <p:cNvSpPr txBox="1"/>
          <p:nvPr/>
        </p:nvSpPr>
        <p:spPr>
          <a:xfrm>
            <a:off x="3893127" y="397163"/>
            <a:ext cx="7075055" cy="584775"/>
          </a:xfrm>
          <a:prstGeom prst="rect">
            <a:avLst/>
          </a:prstGeom>
          <a:noFill/>
        </p:spPr>
        <p:txBody>
          <a:bodyPr wrap="square" rtlCol="0">
            <a:spAutoFit/>
          </a:bodyPr>
          <a:lstStyle/>
          <a:p>
            <a:r>
              <a:rPr lang="en-US" sz="3200" b="1" dirty="0">
                <a:solidFill>
                  <a:srgbClr val="FF0000"/>
                </a:solidFill>
                <a:latin typeface="Arial" panose="020B0604020202020204" pitchFamily="34" charset="0"/>
                <a:cs typeface="Arial" panose="020B0604020202020204" pitchFamily="34" charset="0"/>
              </a:rPr>
              <a:t>1.5.3. Reverse Diffusion</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4F695AE-47B6-3711-70FB-0D11DC954D09}"/>
                  </a:ext>
                </a:extLst>
              </p:cNvPr>
              <p:cNvSpPr txBox="1"/>
              <p:nvPr/>
            </p:nvSpPr>
            <p:spPr>
              <a:xfrm>
                <a:off x="1570181" y="1092400"/>
                <a:ext cx="9947563" cy="1200329"/>
              </a:xfrm>
              <a:prstGeom prst="rect">
                <a:avLst/>
              </a:prstGeom>
              <a:noFill/>
            </p:spPr>
            <p:txBody>
              <a:bodyPr wrap="square">
                <a:spAutoFit/>
              </a:bodyPr>
              <a:lstStyle/>
              <a:p>
                <a:r>
                  <a:rPr lang="en-US" sz="2400" b="0" i="0" dirty="0">
                    <a:solidFill>
                      <a:srgbClr val="444444"/>
                    </a:solidFill>
                    <a:effectLst/>
                    <a:latin typeface="Arial" panose="020B0604020202020204" pitchFamily="34" charset="0"/>
                    <a:cs typeface="Arial" panose="020B0604020202020204" pitchFamily="34" charset="0"/>
                  </a:rPr>
                  <a:t>However, </a:t>
                </a:r>
                <a:r>
                  <a:rPr lang="en-US" sz="2400" dirty="0">
                    <a:solidFill>
                      <a:srgbClr val="444444"/>
                    </a:solidFill>
                    <a:latin typeface="Arial" panose="020B0604020202020204" pitchFamily="34" charset="0"/>
                    <a:cs typeface="Arial" panose="020B0604020202020204" pitchFamily="34" charset="0"/>
                  </a:rPr>
                  <a:t>forward diffusion </a:t>
                </a:r>
                <a:r>
                  <a:rPr lang="en-US" sz="2400" b="0" i="0" dirty="0">
                    <a:solidFill>
                      <a:srgbClr val="444444"/>
                    </a:solidFill>
                    <a:effectLst/>
                    <a:latin typeface="Arial" panose="020B0604020202020204" pitchFamily="34" charset="0"/>
                    <a:cs typeface="Arial" panose="020B0604020202020204" pitchFamily="34" charset="0"/>
                  </a:rPr>
                  <a:t> isn’t very useful by itself. What would be useful is doing the opposite, i.e. starting from isotropic gaussian noise and turning it into </a:t>
                </a:r>
                <a14:m>
                  <m:oMath xmlns:m="http://schemas.openxmlformats.org/officeDocument/2006/math">
                    <m:sSub>
                      <m:sSubPr>
                        <m:ctrlPr>
                          <a:rPr lang="en-US" sz="2400" b="0" i="1" smtClean="0">
                            <a:solidFill>
                              <a:srgbClr val="444444"/>
                            </a:solidFill>
                            <a:effectLst/>
                            <a:latin typeface="Cambria Math" panose="02040503050406030204" pitchFamily="18" charset="0"/>
                            <a:cs typeface="Arial" panose="020B0604020202020204" pitchFamily="34" charset="0"/>
                          </a:rPr>
                        </m:ctrlPr>
                      </m:sSubPr>
                      <m:e>
                        <m:r>
                          <a:rPr lang="en-US" sz="2400" b="0" i="1" smtClean="0">
                            <a:solidFill>
                              <a:srgbClr val="444444"/>
                            </a:solidFill>
                            <a:effectLst/>
                            <a:latin typeface="Cambria Math" panose="02040503050406030204" pitchFamily="18" charset="0"/>
                            <a:cs typeface="Arial" panose="020B0604020202020204" pitchFamily="34" charset="0"/>
                          </a:rPr>
                          <m:t>𝑃</m:t>
                        </m:r>
                      </m:e>
                      <m:sub>
                        <m:r>
                          <a:rPr lang="en-US" sz="2400" b="0" i="1" smtClean="0">
                            <a:solidFill>
                              <a:srgbClr val="444444"/>
                            </a:solidFill>
                            <a:effectLst/>
                            <a:latin typeface="Cambria Math" panose="02040503050406030204" pitchFamily="18" charset="0"/>
                            <a:cs typeface="Arial" panose="020B0604020202020204" pitchFamily="34" charset="0"/>
                          </a:rPr>
                          <m:t>𝑑𝑎𝑡𝑎</m:t>
                        </m:r>
                      </m:sub>
                    </m:sSub>
                  </m:oMath>
                </a14:m>
                <a:r>
                  <a:rPr lang="en-US" sz="2400" b="0" i="0" dirty="0">
                    <a:solidFill>
                      <a:srgbClr val="444444"/>
                    </a:solidFill>
                    <a:effectLst/>
                    <a:latin typeface="Arial" panose="020B0604020202020204" pitchFamily="34" charset="0"/>
                    <a:cs typeface="Arial" panose="020B0604020202020204" pitchFamily="34" charset="0"/>
                  </a:rPr>
                  <a:t> - that is generative modelling</a:t>
                </a:r>
                <a:endParaRPr lang="en-US" sz="2400" dirty="0">
                  <a:latin typeface="Arial" panose="020B0604020202020204" pitchFamily="34" charset="0"/>
                  <a:cs typeface="Arial" panose="020B0604020202020204" pitchFamily="34" charset="0"/>
                </a:endParaRPr>
              </a:p>
            </p:txBody>
          </p:sp>
        </mc:Choice>
        <mc:Fallback xmlns="">
          <p:sp>
            <p:nvSpPr>
              <p:cNvPr id="4" name="TextBox 3">
                <a:extLst>
                  <a:ext uri="{FF2B5EF4-FFF2-40B4-BE49-F238E27FC236}">
                    <a16:creationId xmlns:a16="http://schemas.microsoft.com/office/drawing/2014/main" id="{94F695AE-47B6-3711-70FB-0D11DC954D09}"/>
                  </a:ext>
                </a:extLst>
              </p:cNvPr>
              <p:cNvSpPr txBox="1">
                <a:spLocks noRot="1" noChangeAspect="1" noMove="1" noResize="1" noEditPoints="1" noAdjustHandles="1" noChangeArrowheads="1" noChangeShapeType="1" noTextEdit="1"/>
              </p:cNvSpPr>
              <p:nvPr/>
            </p:nvSpPr>
            <p:spPr>
              <a:xfrm>
                <a:off x="1570181" y="1092400"/>
                <a:ext cx="9947563" cy="1200329"/>
              </a:xfrm>
              <a:prstGeom prst="rect">
                <a:avLst/>
              </a:prstGeom>
              <a:blipFill>
                <a:blip r:embed="rId2"/>
                <a:stretch>
                  <a:fillRect l="-981" t="-3553" b="-1116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65E3D429-B4E4-1590-2240-EF900959B3FB}"/>
                  </a:ext>
                </a:extLst>
              </p:cNvPr>
              <p:cNvSpPr txBox="1"/>
              <p:nvPr/>
            </p:nvSpPr>
            <p:spPr>
              <a:xfrm>
                <a:off x="2697018" y="2403191"/>
                <a:ext cx="9065491" cy="461665"/>
              </a:xfrm>
              <a:prstGeom prst="rect">
                <a:avLst/>
              </a:prstGeom>
              <a:noFill/>
            </p:spPr>
            <p:txBody>
              <a:bodyPr wrap="square" rtlCol="0">
                <a:spAutoFit/>
              </a:bodyPr>
              <a:lstStyle/>
              <a:p>
                <a14:m>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𝑿</m:t>
                        </m:r>
                      </m:e>
                      <m:sub>
                        <m:r>
                          <a:rPr lang="en-US" sz="2400" b="1" i="1" smtClean="0">
                            <a:latin typeface="Cambria Math" panose="02040503050406030204" pitchFamily="18" charset="0"/>
                          </a:rPr>
                          <m:t>𝑻</m:t>
                        </m:r>
                      </m:sub>
                    </m:sSub>
                    <m:r>
                      <a:rPr lang="en-US" sz="2400" b="1" i="1" smtClean="0">
                        <a:latin typeface="Cambria Math" panose="02040503050406030204" pitchFamily="18" charset="0"/>
                        <a:ea typeface="Cambria Math" panose="02040503050406030204" pitchFamily="18" charset="0"/>
                      </a:rPr>
                      <m:t>~</m:t>
                    </m:r>
                    <m:r>
                      <a:rPr lang="en-US" sz="2400" b="1" i="1" smtClean="0">
                        <a:latin typeface="Cambria Math" panose="02040503050406030204" pitchFamily="18" charset="0"/>
                        <a:ea typeface="Cambria Math" panose="02040503050406030204" pitchFamily="18" charset="0"/>
                      </a:rPr>
                      <m:t>𝑵</m:t>
                    </m:r>
                    <m:r>
                      <a:rPr lang="en-US" sz="2400" b="1" i="1" smtClean="0">
                        <a:latin typeface="Cambria Math" panose="02040503050406030204" pitchFamily="18" charset="0"/>
                        <a:ea typeface="Cambria Math" panose="02040503050406030204" pitchFamily="18" charset="0"/>
                      </a:rPr>
                      <m:t>(</m:t>
                    </m:r>
                    <m:r>
                      <a:rPr lang="en-US" sz="2400" b="1" i="1" smtClean="0">
                        <a:latin typeface="Cambria Math" panose="02040503050406030204" pitchFamily="18" charset="0"/>
                        <a:ea typeface="Cambria Math" panose="02040503050406030204" pitchFamily="18" charset="0"/>
                      </a:rPr>
                      <m:t>𝟎</m:t>
                    </m:r>
                    <m:r>
                      <a:rPr lang="en-US" sz="2400" b="1" i="1" smtClean="0">
                        <a:latin typeface="Cambria Math" panose="02040503050406030204" pitchFamily="18" charset="0"/>
                        <a:ea typeface="Cambria Math" panose="02040503050406030204" pitchFamily="18" charset="0"/>
                      </a:rPr>
                      <m:t>,</m:t>
                    </m:r>
                    <m:r>
                      <a:rPr lang="en-US" sz="2400" b="1" i="1" smtClean="0">
                        <a:latin typeface="Cambria Math" panose="02040503050406030204" pitchFamily="18" charset="0"/>
                        <a:ea typeface="Cambria Math" panose="02040503050406030204" pitchFamily="18" charset="0"/>
                      </a:rPr>
                      <m:t>𝑰</m:t>
                    </m:r>
                    <m:r>
                      <a:rPr lang="en-US" sz="2400" b="1" i="1" smtClean="0">
                        <a:latin typeface="Cambria Math" panose="02040503050406030204" pitchFamily="18" charset="0"/>
                        <a:ea typeface="Cambria Math" panose="02040503050406030204" pitchFamily="18" charset="0"/>
                      </a:rPr>
                      <m:t>)</m:t>
                    </m:r>
                  </m:oMath>
                </a14:m>
                <a:r>
                  <a:rPr lang="en-US" sz="2400" b="1" dirty="0"/>
                  <a:t> </a:t>
                </a:r>
              </a:p>
            </p:txBody>
          </p:sp>
        </mc:Choice>
        <mc:Fallback xmlns="">
          <p:sp>
            <p:nvSpPr>
              <p:cNvPr id="5" name="TextBox 4">
                <a:extLst>
                  <a:ext uri="{FF2B5EF4-FFF2-40B4-BE49-F238E27FC236}">
                    <a16:creationId xmlns:a16="http://schemas.microsoft.com/office/drawing/2014/main" id="{65E3D429-B4E4-1590-2240-EF900959B3FB}"/>
                  </a:ext>
                </a:extLst>
              </p:cNvPr>
              <p:cNvSpPr txBox="1">
                <a:spLocks noRot="1" noChangeAspect="1" noMove="1" noResize="1" noEditPoints="1" noAdjustHandles="1" noChangeArrowheads="1" noChangeShapeType="1" noTextEdit="1"/>
              </p:cNvSpPr>
              <p:nvPr/>
            </p:nvSpPr>
            <p:spPr>
              <a:xfrm>
                <a:off x="2697018" y="2403191"/>
                <a:ext cx="9065491" cy="461665"/>
              </a:xfrm>
              <a:prstGeom prst="rect">
                <a:avLst/>
              </a:prstGeom>
              <a:blipFill>
                <a:blip r:embed="rId3"/>
                <a:stretch>
                  <a:fillRect l="-134" b="-17105"/>
                </a:stretch>
              </a:blipFill>
            </p:spPr>
            <p:txBody>
              <a:bodyPr/>
              <a:lstStyle/>
              <a:p>
                <a:r>
                  <a:rPr lang="en-US">
                    <a:noFill/>
                  </a:rPr>
                  <a:t> </a:t>
                </a:r>
              </a:p>
            </p:txBody>
          </p:sp>
        </mc:Fallback>
      </mc:AlternateContent>
      <p:sp>
        <p:nvSpPr>
          <p:cNvPr id="6" name="Arrow: Right 5">
            <a:extLst>
              <a:ext uri="{FF2B5EF4-FFF2-40B4-BE49-F238E27FC236}">
                <a16:creationId xmlns:a16="http://schemas.microsoft.com/office/drawing/2014/main" id="{472C1602-83AC-63CD-8517-73F8DB501949}"/>
              </a:ext>
            </a:extLst>
          </p:cNvPr>
          <p:cNvSpPr/>
          <p:nvPr/>
        </p:nvSpPr>
        <p:spPr>
          <a:xfrm>
            <a:off x="4733636" y="2426282"/>
            <a:ext cx="565728" cy="429261"/>
          </a:xfrm>
          <a:prstGeom prst="rightArrow">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A5C2ABA4-366B-72F8-E8A8-DFB362171BFA}"/>
                  </a:ext>
                </a:extLst>
              </p:cNvPr>
              <p:cNvSpPr txBox="1"/>
              <p:nvPr/>
            </p:nvSpPr>
            <p:spPr>
              <a:xfrm>
                <a:off x="5541818" y="2426282"/>
                <a:ext cx="3121891" cy="470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2400" b="1" i="1" smtClean="0">
                              <a:latin typeface="Cambria Math" panose="02040503050406030204" pitchFamily="18" charset="0"/>
                            </a:rPr>
                          </m:ctrlPr>
                        </m:sSupPr>
                        <m:e>
                          <m:r>
                            <a:rPr lang="en-US" sz="2400" b="1" i="1" smtClean="0">
                              <a:latin typeface="Cambria Math" panose="02040503050406030204" pitchFamily="18" charset="0"/>
                              <a:ea typeface="Cambria Math" panose="02040503050406030204" pitchFamily="18" charset="0"/>
                            </a:rPr>
                            <m:t>𝓣</m:t>
                          </m:r>
                        </m:e>
                        <m:sup>
                          <m:r>
                            <a:rPr lang="en-US" sz="2400" b="1" i="1" smtClean="0">
                              <a:latin typeface="Cambria Math" panose="02040503050406030204" pitchFamily="18" charset="0"/>
                            </a:rPr>
                            <m:t>−</m:t>
                          </m:r>
                          <m:r>
                            <a:rPr lang="en-US" sz="2400" b="1" i="1" smtClean="0">
                              <a:latin typeface="Cambria Math" panose="02040503050406030204" pitchFamily="18" charset="0"/>
                            </a:rPr>
                            <m:t>𝟏</m:t>
                          </m:r>
                        </m:sup>
                      </m:sSup>
                      <m:r>
                        <a:rPr lang="en-US" sz="2400" b="1" i="1" smtClean="0">
                          <a:latin typeface="Cambria Math" panose="02040503050406030204" pitchFamily="18" charset="0"/>
                        </a:rPr>
                        <m:t>(</m:t>
                      </m:r>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𝒙</m:t>
                          </m:r>
                        </m:e>
                        <m:sub>
                          <m:r>
                            <a:rPr lang="en-US" sz="2400" b="1" i="1" smtClean="0">
                              <a:latin typeface="Cambria Math" panose="02040503050406030204" pitchFamily="18" charset="0"/>
                            </a:rPr>
                            <m:t>𝑻</m:t>
                          </m:r>
                        </m:sub>
                      </m:sSub>
                      <m:r>
                        <a:rPr lang="en-US" sz="2400" b="1" i="1" smtClean="0">
                          <a:latin typeface="Cambria Math" panose="02040503050406030204" pitchFamily="18" charset="0"/>
                        </a:rPr>
                        <m:t>)</m:t>
                      </m:r>
                      <m:r>
                        <a:rPr lang="en-US" sz="2400" b="1" i="1" smtClean="0">
                          <a:latin typeface="Cambria Math" panose="02040503050406030204" pitchFamily="18" charset="0"/>
                          <a:ea typeface="Cambria Math" panose="02040503050406030204" pitchFamily="18" charset="0"/>
                        </a:rPr>
                        <m:t>~</m:t>
                      </m:r>
                      <m:sSub>
                        <m:sSubPr>
                          <m:ctrlPr>
                            <a:rPr lang="en-US" sz="2400" b="1" i="1" smtClean="0">
                              <a:latin typeface="Cambria Math" panose="02040503050406030204" pitchFamily="18" charset="0"/>
                              <a:ea typeface="Cambria Math" panose="02040503050406030204" pitchFamily="18" charset="0"/>
                            </a:rPr>
                          </m:ctrlPr>
                        </m:sSubPr>
                        <m:e>
                          <m:r>
                            <a:rPr lang="en-US" sz="2400" b="1" i="1" smtClean="0">
                              <a:latin typeface="Cambria Math" panose="02040503050406030204" pitchFamily="18" charset="0"/>
                              <a:ea typeface="Cambria Math" panose="02040503050406030204" pitchFamily="18" charset="0"/>
                            </a:rPr>
                            <m:t>𝑷</m:t>
                          </m:r>
                        </m:e>
                        <m:sub>
                          <m:r>
                            <a:rPr lang="en-US" sz="2400" b="1" i="1" smtClean="0">
                              <a:latin typeface="Cambria Math" panose="02040503050406030204" pitchFamily="18" charset="0"/>
                              <a:ea typeface="Cambria Math" panose="02040503050406030204" pitchFamily="18" charset="0"/>
                            </a:rPr>
                            <m:t>𝒅𝒂𝒕𝒂</m:t>
                          </m:r>
                        </m:sub>
                      </m:sSub>
                      <m:r>
                        <a:rPr lang="en-US" sz="2400" b="1" i="1" smtClean="0">
                          <a:latin typeface="Cambria Math" panose="02040503050406030204" pitchFamily="18" charset="0"/>
                          <a:ea typeface="Cambria Math" panose="02040503050406030204" pitchFamily="18" charset="0"/>
                        </a:rPr>
                        <m:t>(</m:t>
                      </m:r>
                      <m:sSub>
                        <m:sSubPr>
                          <m:ctrlPr>
                            <a:rPr lang="en-US" sz="2400" b="1" i="1" smtClean="0">
                              <a:latin typeface="Cambria Math" panose="02040503050406030204" pitchFamily="18" charset="0"/>
                              <a:ea typeface="Cambria Math" panose="02040503050406030204" pitchFamily="18" charset="0"/>
                            </a:rPr>
                          </m:ctrlPr>
                        </m:sSubPr>
                        <m:e>
                          <m:r>
                            <a:rPr lang="en-US" sz="2400" b="1" i="1" smtClean="0">
                              <a:latin typeface="Cambria Math" panose="02040503050406030204" pitchFamily="18" charset="0"/>
                              <a:ea typeface="Cambria Math" panose="02040503050406030204" pitchFamily="18" charset="0"/>
                            </a:rPr>
                            <m:t>𝒙</m:t>
                          </m:r>
                        </m:e>
                        <m:sub>
                          <m:r>
                            <a:rPr lang="en-US" sz="2400" b="1" i="1" smtClean="0">
                              <a:latin typeface="Cambria Math" panose="02040503050406030204" pitchFamily="18" charset="0"/>
                              <a:ea typeface="Cambria Math" panose="02040503050406030204" pitchFamily="18" charset="0"/>
                            </a:rPr>
                            <m:t>𝟎</m:t>
                          </m:r>
                        </m:sub>
                      </m:sSub>
                      <m:r>
                        <a:rPr lang="en-US" sz="2400" b="1" i="1" smtClean="0">
                          <a:latin typeface="Cambria Math" panose="02040503050406030204" pitchFamily="18" charset="0"/>
                          <a:ea typeface="Cambria Math" panose="02040503050406030204" pitchFamily="18" charset="0"/>
                        </a:rPr>
                        <m:t>)</m:t>
                      </m:r>
                    </m:oMath>
                  </m:oMathPara>
                </a14:m>
                <a:endParaRPr lang="en-US" sz="2400" b="1" dirty="0"/>
              </a:p>
            </p:txBody>
          </p:sp>
        </mc:Choice>
        <mc:Fallback xmlns="">
          <p:sp>
            <p:nvSpPr>
              <p:cNvPr id="7" name="TextBox 6">
                <a:extLst>
                  <a:ext uri="{FF2B5EF4-FFF2-40B4-BE49-F238E27FC236}">
                    <a16:creationId xmlns:a16="http://schemas.microsoft.com/office/drawing/2014/main" id="{A5C2ABA4-366B-72F8-E8A8-DFB362171BFA}"/>
                  </a:ext>
                </a:extLst>
              </p:cNvPr>
              <p:cNvSpPr txBox="1">
                <a:spLocks noRot="1" noChangeAspect="1" noMove="1" noResize="1" noEditPoints="1" noAdjustHandles="1" noChangeArrowheads="1" noChangeShapeType="1" noTextEdit="1"/>
              </p:cNvSpPr>
              <p:nvPr/>
            </p:nvSpPr>
            <p:spPr>
              <a:xfrm>
                <a:off x="5541818" y="2426282"/>
                <a:ext cx="3121891" cy="470000"/>
              </a:xfrm>
              <a:prstGeom prst="rect">
                <a:avLst/>
              </a:prstGeom>
              <a:blipFill>
                <a:blip r:embed="rId4"/>
                <a:stretch>
                  <a:fillRect b="-18182"/>
                </a:stretch>
              </a:blipFill>
            </p:spPr>
            <p:txBody>
              <a:bodyPr/>
              <a:lstStyle/>
              <a:p>
                <a:r>
                  <a:rPr lang="en-US">
                    <a:noFill/>
                  </a:rPr>
                  <a:t> </a:t>
                </a:r>
              </a:p>
            </p:txBody>
          </p:sp>
        </mc:Fallback>
      </mc:AlternateContent>
      <p:pic>
        <p:nvPicPr>
          <p:cNvPr id="2050" name="Picture 2">
            <a:extLst>
              <a:ext uri="{FF2B5EF4-FFF2-40B4-BE49-F238E27FC236}">
                <a16:creationId xmlns:a16="http://schemas.microsoft.com/office/drawing/2014/main" id="{48F9AB48-3B76-27B0-3590-249C69F67B2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36235" y="3012875"/>
            <a:ext cx="6543675" cy="2752725"/>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39727281-ED83-4CCA-AF59-9D1D5F236B5D}"/>
              </a:ext>
            </a:extLst>
          </p:cNvPr>
          <p:cNvSpPr txBox="1"/>
          <p:nvPr/>
        </p:nvSpPr>
        <p:spPr>
          <a:xfrm>
            <a:off x="2567709" y="6010625"/>
            <a:ext cx="6096000" cy="369332"/>
          </a:xfrm>
          <a:prstGeom prst="rect">
            <a:avLst/>
          </a:prstGeom>
          <a:noFill/>
        </p:spPr>
        <p:txBody>
          <a:bodyPr wrap="square">
            <a:spAutoFit/>
          </a:bodyPr>
          <a:lstStyle/>
          <a:p>
            <a:r>
              <a:rPr lang="en-US" dirty="0"/>
              <a:t>Day, 2021, An introduction to Diffusion Probabilistic Models</a:t>
            </a:r>
          </a:p>
        </p:txBody>
      </p:sp>
    </p:spTree>
    <p:extLst>
      <p:ext uri="{BB962C8B-B14F-4D97-AF65-F5344CB8AC3E}">
        <p14:creationId xmlns:p14="http://schemas.microsoft.com/office/powerpoint/2010/main" val="42094642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7BD506B-E626-21E0-B1AC-1803539F4CDC}"/>
              </a:ext>
            </a:extLst>
          </p:cNvPr>
          <p:cNvSpPr txBox="1"/>
          <p:nvPr/>
        </p:nvSpPr>
        <p:spPr>
          <a:xfrm>
            <a:off x="637162" y="501134"/>
            <a:ext cx="11337587" cy="584775"/>
          </a:xfrm>
          <a:prstGeom prst="rect">
            <a:avLst/>
          </a:prstGeom>
          <a:noFill/>
        </p:spPr>
        <p:txBody>
          <a:bodyPr wrap="square">
            <a:spAutoFit/>
          </a:bodyPr>
          <a:lstStyle/>
          <a:p>
            <a:r>
              <a:rPr lang="en-US" sz="3200" b="1" dirty="0">
                <a:solidFill>
                  <a:srgbClr val="FF0000"/>
                </a:solidFill>
                <a:latin typeface="Arial" panose="020B0604020202020204" pitchFamily="34" charset="0"/>
                <a:cs typeface="Arial" panose="020B0604020202020204" pitchFamily="34" charset="0"/>
              </a:rPr>
              <a:t>1.4.3.11. Challenges of score-based generative modeling</a:t>
            </a:r>
          </a:p>
        </p:txBody>
      </p:sp>
      <p:sp>
        <p:nvSpPr>
          <p:cNvPr id="4" name="TextBox 3">
            <a:extLst>
              <a:ext uri="{FF2B5EF4-FFF2-40B4-BE49-F238E27FC236}">
                <a16:creationId xmlns:a16="http://schemas.microsoft.com/office/drawing/2014/main" id="{E9DCDFF3-E729-F724-3534-E92C77147F35}"/>
              </a:ext>
            </a:extLst>
          </p:cNvPr>
          <p:cNvSpPr txBox="1"/>
          <p:nvPr/>
        </p:nvSpPr>
        <p:spPr>
          <a:xfrm>
            <a:off x="714983" y="1240276"/>
            <a:ext cx="10510736" cy="830997"/>
          </a:xfrm>
          <a:prstGeom prst="rect">
            <a:avLst/>
          </a:prstGeom>
          <a:noFill/>
        </p:spPr>
        <p:txBody>
          <a:bodyPr wrap="square" rtlCol="0">
            <a:spAutoFit/>
          </a:bodyPr>
          <a:lstStyle/>
          <a:p>
            <a:pPr marL="285750" indent="-285750">
              <a:buFont typeface="Arial" panose="020B0604020202020204" pitchFamily="34" charset="0"/>
              <a:buChar char="•"/>
            </a:pPr>
            <a:r>
              <a:rPr lang="en-US" sz="2400" dirty="0">
                <a:latin typeface="Arial" panose="020B0604020202020204" pitchFamily="34" charset="0"/>
                <a:cs typeface="Arial" panose="020B0604020202020204" pitchFamily="34" charset="0"/>
              </a:rPr>
              <a:t>Data are located in low dimensional manifold, not in the entire database, including high dimensional ambient space. </a:t>
            </a:r>
          </a:p>
        </p:txBody>
      </p:sp>
      <p:sp>
        <p:nvSpPr>
          <p:cNvPr id="6" name="TextBox 5">
            <a:extLst>
              <a:ext uri="{FF2B5EF4-FFF2-40B4-BE49-F238E27FC236}">
                <a16:creationId xmlns:a16="http://schemas.microsoft.com/office/drawing/2014/main" id="{38AB77C6-4D2E-398F-BCC9-8435969D7606}"/>
              </a:ext>
            </a:extLst>
          </p:cNvPr>
          <p:cNvSpPr txBox="1"/>
          <p:nvPr/>
        </p:nvSpPr>
        <p:spPr>
          <a:xfrm>
            <a:off x="959997" y="6156811"/>
            <a:ext cx="10691915" cy="400110"/>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Son and </a:t>
            </a:r>
            <a:r>
              <a:rPr lang="en-US" sz="2000" dirty="0" err="1">
                <a:latin typeface="Arial" panose="020B0604020202020204" pitchFamily="34" charset="0"/>
                <a:cs typeface="Arial" panose="020B0604020202020204" pitchFamily="34" charset="0"/>
              </a:rPr>
              <a:t>Ermon</a:t>
            </a:r>
            <a:r>
              <a:rPr lang="en-US" sz="2000" dirty="0">
                <a:latin typeface="Arial" panose="020B0604020202020204" pitchFamily="34" charset="0"/>
                <a:cs typeface="Arial" panose="020B0604020202020204" pitchFamily="34" charset="0"/>
              </a:rPr>
              <a:t>, 2020. Generative Modeling by Estimating Gradients of the Data Distribution </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49D9E1AF-6315-955C-326F-437B5C769E8F}"/>
                  </a:ext>
                </a:extLst>
              </p:cNvPr>
              <p:cNvSpPr txBox="1"/>
              <p:nvPr/>
            </p:nvSpPr>
            <p:spPr>
              <a:xfrm>
                <a:off x="680936" y="2266544"/>
                <a:ext cx="10131357" cy="830997"/>
              </a:xfrm>
              <a:prstGeom prst="rect">
                <a:avLst/>
              </a:prstGeom>
              <a:noFill/>
            </p:spPr>
            <p:txBody>
              <a:bodyPr wrap="square" rtlCol="0">
                <a:spAutoFit/>
              </a:bodyPr>
              <a:lstStyle/>
              <a:p>
                <a:pPr marL="285750" indent="-285750">
                  <a:buFont typeface="Arial" panose="020B0604020202020204" pitchFamily="34" charset="0"/>
                  <a:buChar char="•"/>
                </a:pPr>
                <a:r>
                  <a:rPr lang="en-US" sz="2400" dirty="0">
                    <a:latin typeface="Arial" panose="020B0604020202020204" pitchFamily="34" charset="0"/>
                    <a:cs typeface="Arial" panose="020B0604020202020204" pitchFamily="34" charset="0"/>
                  </a:rPr>
                  <a:t>Since the score </a:t>
                </a:r>
                <a14:m>
                  <m:oMath xmlns:m="http://schemas.openxmlformats.org/officeDocument/2006/math">
                    <m:sSub>
                      <m:sSubPr>
                        <m:ctrlPr>
                          <a:rPr lang="en-US" sz="2400" i="1" smtClean="0">
                            <a:latin typeface="Cambria Math" panose="02040503050406030204" pitchFamily="18" charset="0"/>
                          </a:rPr>
                        </m:ctrlPr>
                      </m:sSubPr>
                      <m:e>
                        <m:r>
                          <m:rPr>
                            <m:sty m:val="p"/>
                          </m:rPr>
                          <a:rPr lang="en-US" sz="2400" i="1" smtClean="0">
                            <a:latin typeface="Cambria Math" panose="02040503050406030204" pitchFamily="18" charset="0"/>
                            <a:ea typeface="Cambria Math" panose="02040503050406030204" pitchFamily="18" charset="0"/>
                          </a:rPr>
                          <m:t>∇</m:t>
                        </m:r>
                      </m:e>
                      <m:sub>
                        <m:r>
                          <a:rPr lang="en-US" sz="2400" b="0" i="1" smtClean="0">
                            <a:latin typeface="Cambria Math" panose="02040503050406030204" pitchFamily="18" charset="0"/>
                          </a:rPr>
                          <m:t>𝑥</m:t>
                        </m:r>
                      </m:sub>
                    </m:sSub>
                    <m:func>
                      <m:funcPr>
                        <m:ctrlPr>
                          <a:rPr lang="en-US" sz="2400" i="1" smtClean="0">
                            <a:latin typeface="Cambria Math" panose="02040503050406030204" pitchFamily="18" charset="0"/>
                          </a:rPr>
                        </m:ctrlPr>
                      </m:funcPr>
                      <m:fName>
                        <m:r>
                          <m:rPr>
                            <m:sty m:val="p"/>
                          </m:rPr>
                          <a:rPr lang="en-US" sz="2400" i="0" smtClean="0">
                            <a:latin typeface="Cambria Math" panose="02040503050406030204" pitchFamily="18" charset="0"/>
                          </a:rPr>
                          <m:t>log</m:t>
                        </m:r>
                      </m:fName>
                      <m:e>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𝑃</m:t>
                            </m:r>
                          </m:e>
                          <m:sub>
                            <m:r>
                              <a:rPr lang="en-US" sz="2400" b="0" i="1" smtClean="0">
                                <a:latin typeface="Cambria Math" panose="02040503050406030204" pitchFamily="18" charset="0"/>
                              </a:rPr>
                              <m:t>𝑑𝑎𝑡𝑎</m:t>
                            </m:r>
                          </m:sub>
                        </m:sSub>
                        <m:r>
                          <a:rPr lang="en-US" sz="2400" b="0" i="1" smtClean="0">
                            <a:latin typeface="Cambria Math" panose="02040503050406030204" pitchFamily="18" charset="0"/>
                          </a:rPr>
                          <m:t>(</m:t>
                        </m:r>
                        <m:r>
                          <a:rPr lang="en-US" sz="2400" b="0" i="1" smtClean="0">
                            <a:latin typeface="Cambria Math" panose="02040503050406030204" pitchFamily="18" charset="0"/>
                          </a:rPr>
                          <m:t>𝑥</m:t>
                        </m:r>
                        <m:r>
                          <a:rPr lang="en-US" sz="2400" b="0" i="1" smtClean="0">
                            <a:latin typeface="Cambria Math" panose="02040503050406030204" pitchFamily="18" charset="0"/>
                          </a:rPr>
                          <m:t>)</m:t>
                        </m:r>
                      </m:e>
                    </m:func>
                  </m:oMath>
                </a14:m>
                <a:r>
                  <a:rPr lang="en-US" sz="2400" dirty="0">
                    <a:latin typeface="Arial" panose="020B0604020202020204" pitchFamily="34" charset="0"/>
                    <a:cs typeface="Arial" panose="020B0604020202020204" pitchFamily="34" charset="0"/>
                  </a:rPr>
                  <a:t> may be taken in the ambient space, it is undefined  when </a:t>
                </a:r>
                <a14:m>
                  <m:oMath xmlns:m="http://schemas.openxmlformats.org/officeDocument/2006/math">
                    <m:r>
                      <a:rPr lang="en-US" sz="2400" b="0" i="1" smtClean="0">
                        <a:latin typeface="Cambria Math" panose="02040503050406030204" pitchFamily="18" charset="0"/>
                        <a:cs typeface="Arial" panose="020B0604020202020204" pitchFamily="34" charset="0"/>
                      </a:rPr>
                      <m:t>𝑥</m:t>
                    </m:r>
                  </m:oMath>
                </a14:m>
                <a:r>
                  <a:rPr lang="en-US" sz="2400" dirty="0">
                    <a:latin typeface="Arial" panose="020B0604020202020204" pitchFamily="34" charset="0"/>
                    <a:cs typeface="Arial" panose="020B0604020202020204" pitchFamily="34" charset="0"/>
                  </a:rPr>
                  <a:t> is only located in a low dimensional manifold.</a:t>
                </a:r>
              </a:p>
            </p:txBody>
          </p:sp>
        </mc:Choice>
        <mc:Fallback xmlns="">
          <p:sp>
            <p:nvSpPr>
              <p:cNvPr id="7" name="TextBox 6">
                <a:extLst>
                  <a:ext uri="{FF2B5EF4-FFF2-40B4-BE49-F238E27FC236}">
                    <a16:creationId xmlns:a16="http://schemas.microsoft.com/office/drawing/2014/main" id="{49D9E1AF-6315-955C-326F-437B5C769E8F}"/>
                  </a:ext>
                </a:extLst>
              </p:cNvPr>
              <p:cNvSpPr txBox="1">
                <a:spLocks noRot="1" noChangeAspect="1" noMove="1" noResize="1" noEditPoints="1" noAdjustHandles="1" noChangeArrowheads="1" noChangeShapeType="1" noTextEdit="1"/>
              </p:cNvSpPr>
              <p:nvPr/>
            </p:nvSpPr>
            <p:spPr>
              <a:xfrm>
                <a:off x="680936" y="2266544"/>
                <a:ext cx="10131357" cy="830997"/>
              </a:xfrm>
              <a:prstGeom prst="rect">
                <a:avLst/>
              </a:prstGeom>
              <a:blipFill>
                <a:blip r:embed="rId2"/>
                <a:stretch>
                  <a:fillRect l="-842" t="-5147" r="-903" b="-16912"/>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7E813D32-9D47-AD82-FB18-36D824AB938F}"/>
              </a:ext>
            </a:extLst>
          </p:cNvPr>
          <p:cNvSpPr txBox="1"/>
          <p:nvPr/>
        </p:nvSpPr>
        <p:spPr>
          <a:xfrm>
            <a:off x="714983" y="3231576"/>
            <a:ext cx="10432915" cy="830997"/>
          </a:xfrm>
          <a:prstGeom prst="rect">
            <a:avLst/>
          </a:prstGeom>
          <a:noFill/>
        </p:spPr>
        <p:txBody>
          <a:bodyPr wrap="square" rtlCol="0">
            <a:spAutoFit/>
          </a:bodyPr>
          <a:lstStyle/>
          <a:p>
            <a:pPr marL="285750" indent="-285750">
              <a:buFont typeface="Arial" panose="020B0604020202020204" pitchFamily="34" charset="0"/>
              <a:buChar char="•"/>
            </a:pPr>
            <a:r>
              <a:rPr lang="en-US" sz="2400" dirty="0">
                <a:latin typeface="Arial" panose="020B0604020202020204" pitchFamily="34" charset="0"/>
                <a:cs typeface="Arial" panose="020B0604020202020204" pitchFamily="34" charset="0"/>
              </a:rPr>
              <a:t>Score matching algorithm provides a consistent score estimator only when the support of the data distribution is in the entire space. </a:t>
            </a:r>
          </a:p>
        </p:txBody>
      </p:sp>
      <p:sp>
        <p:nvSpPr>
          <p:cNvPr id="13" name="TextBox 12">
            <a:extLst>
              <a:ext uri="{FF2B5EF4-FFF2-40B4-BE49-F238E27FC236}">
                <a16:creationId xmlns:a16="http://schemas.microsoft.com/office/drawing/2014/main" id="{3D425CFB-218D-A842-32E6-7EFFD76F623D}"/>
              </a:ext>
            </a:extLst>
          </p:cNvPr>
          <p:cNvSpPr txBox="1"/>
          <p:nvPr/>
        </p:nvSpPr>
        <p:spPr>
          <a:xfrm>
            <a:off x="714983" y="4165511"/>
            <a:ext cx="11639145" cy="1200329"/>
          </a:xfrm>
          <a:prstGeom prst="rect">
            <a:avLst/>
          </a:prstGeom>
          <a:noFill/>
        </p:spPr>
        <p:txBody>
          <a:bodyPr wrap="square">
            <a:spAutoFit/>
          </a:bodyPr>
          <a:lstStyle/>
          <a:p>
            <a:pPr marL="285750" indent="-285750">
              <a:buFont typeface="Arial" panose="020B0604020202020204" pitchFamily="34" charset="0"/>
              <a:buChar char="•"/>
            </a:pPr>
            <a:r>
              <a:rPr lang="en-US" sz="2400" dirty="0">
                <a:latin typeface="Arial" panose="020B0604020202020204" pitchFamily="34" charset="0"/>
                <a:cs typeface="Arial" panose="020B0604020202020204" pitchFamily="34" charset="0"/>
              </a:rPr>
              <a:t>We then produce samples using Langevin dynamics, which approximately works by gradually moving a random initial sample to high density regions along the (estimated) vector field of scores</a:t>
            </a:r>
          </a:p>
        </p:txBody>
      </p:sp>
    </p:spTree>
    <p:extLst>
      <p:ext uri="{BB962C8B-B14F-4D97-AF65-F5344CB8AC3E}">
        <p14:creationId xmlns:p14="http://schemas.microsoft.com/office/powerpoint/2010/main" val="10558845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C99C195-78D2-D536-4BDD-867FF41425E0}"/>
              </a:ext>
            </a:extLst>
          </p:cNvPr>
          <p:cNvPicPr>
            <a:picLocks noChangeAspect="1"/>
          </p:cNvPicPr>
          <p:nvPr/>
        </p:nvPicPr>
        <p:blipFill rotWithShape="1">
          <a:blip r:embed="rId2"/>
          <a:srcRect l="6249"/>
          <a:stretch/>
        </p:blipFill>
        <p:spPr>
          <a:xfrm>
            <a:off x="1712069" y="607979"/>
            <a:ext cx="9143999" cy="5486400"/>
          </a:xfrm>
          <a:prstGeom prst="rect">
            <a:avLst/>
          </a:prstGeom>
        </p:spPr>
      </p:pic>
    </p:spTree>
    <p:extLst>
      <p:ext uri="{BB962C8B-B14F-4D97-AF65-F5344CB8AC3E}">
        <p14:creationId xmlns:p14="http://schemas.microsoft.com/office/powerpoint/2010/main" val="17900254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PDF] Generative Modeling by Estimating Gradients of the Data Distribution |  Semantic Scholar">
            <a:extLst>
              <a:ext uri="{FF2B5EF4-FFF2-40B4-BE49-F238E27FC236}">
                <a16:creationId xmlns:a16="http://schemas.microsoft.com/office/drawing/2014/main" id="{09161630-A597-8A57-D8F2-8667D13526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25888" y="636352"/>
            <a:ext cx="9925050" cy="392592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0B17E7E5-2486-87DD-479C-B48B89458661}"/>
                  </a:ext>
                </a:extLst>
              </p:cNvPr>
              <p:cNvSpPr txBox="1"/>
              <p:nvPr/>
            </p:nvSpPr>
            <p:spPr>
              <a:xfrm>
                <a:off x="1298643" y="5145932"/>
                <a:ext cx="9537970" cy="7861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solidFill>
                                <a:srgbClr val="00B050"/>
                              </a:solidFill>
                              <a:latin typeface="Cambria Math" panose="02040503050406030204" pitchFamily="18" charset="0"/>
                            </a:rPr>
                          </m:ctrlPr>
                        </m:sSubPr>
                        <m:e>
                          <m:r>
                            <a:rPr lang="en-US" sz="2400" b="1" i="1" smtClean="0">
                              <a:solidFill>
                                <a:srgbClr val="00B050"/>
                              </a:solidFill>
                              <a:latin typeface="Cambria Math" panose="02040503050406030204" pitchFamily="18" charset="0"/>
                            </a:rPr>
                            <m:t>𝑷</m:t>
                          </m:r>
                        </m:e>
                        <m:sub>
                          <m:r>
                            <a:rPr lang="en-US" sz="2400" b="1" i="1" smtClean="0">
                              <a:solidFill>
                                <a:srgbClr val="00B050"/>
                              </a:solidFill>
                              <a:latin typeface="Cambria Math" panose="02040503050406030204" pitchFamily="18" charset="0"/>
                            </a:rPr>
                            <m:t>𝒅𝒂𝒕𝒂</m:t>
                          </m:r>
                        </m:sub>
                      </m:sSub>
                      <m:d>
                        <m:dPr>
                          <m:ctrlPr>
                            <a:rPr lang="en-US" sz="2400" b="1" i="1" smtClean="0">
                              <a:solidFill>
                                <a:srgbClr val="00B050"/>
                              </a:solidFill>
                              <a:latin typeface="Cambria Math" panose="02040503050406030204" pitchFamily="18" charset="0"/>
                            </a:rPr>
                          </m:ctrlPr>
                        </m:dPr>
                        <m:e>
                          <m:r>
                            <a:rPr lang="en-US" sz="2400" b="1" i="1" smtClean="0">
                              <a:solidFill>
                                <a:srgbClr val="00B050"/>
                              </a:solidFill>
                              <a:latin typeface="Cambria Math" panose="02040503050406030204" pitchFamily="18" charset="0"/>
                            </a:rPr>
                            <m:t>𝒙</m:t>
                          </m:r>
                        </m:e>
                      </m:d>
                      <m:r>
                        <a:rPr lang="en-US" sz="2400" b="1" i="1" smtClean="0">
                          <a:solidFill>
                            <a:srgbClr val="00B050"/>
                          </a:solidFill>
                          <a:latin typeface="Cambria Math" panose="02040503050406030204" pitchFamily="18" charset="0"/>
                        </a:rPr>
                        <m:t>=</m:t>
                      </m:r>
                      <m:f>
                        <m:fPr>
                          <m:ctrlPr>
                            <a:rPr lang="en-US" sz="2400" b="1" i="1" smtClean="0">
                              <a:solidFill>
                                <a:srgbClr val="00B050"/>
                              </a:solidFill>
                              <a:latin typeface="Cambria Math" panose="02040503050406030204" pitchFamily="18" charset="0"/>
                            </a:rPr>
                          </m:ctrlPr>
                        </m:fPr>
                        <m:num>
                          <m:r>
                            <a:rPr lang="en-US" sz="2400" b="1" i="1" smtClean="0">
                              <a:solidFill>
                                <a:srgbClr val="00B050"/>
                              </a:solidFill>
                              <a:latin typeface="Cambria Math" panose="02040503050406030204" pitchFamily="18" charset="0"/>
                            </a:rPr>
                            <m:t>𝟏</m:t>
                          </m:r>
                        </m:num>
                        <m:den>
                          <m:r>
                            <a:rPr lang="en-US" sz="2400" b="1" i="1" smtClean="0">
                              <a:solidFill>
                                <a:srgbClr val="00B050"/>
                              </a:solidFill>
                              <a:latin typeface="Cambria Math" panose="02040503050406030204" pitchFamily="18" charset="0"/>
                            </a:rPr>
                            <m:t>𝟓</m:t>
                          </m:r>
                        </m:den>
                      </m:f>
                      <m:r>
                        <a:rPr lang="en-US" sz="2400" b="1" i="1" smtClean="0">
                          <a:solidFill>
                            <a:srgbClr val="00B050"/>
                          </a:solidFill>
                          <a:latin typeface="Cambria Math" panose="02040503050406030204" pitchFamily="18" charset="0"/>
                        </a:rPr>
                        <m:t>𝑵</m:t>
                      </m:r>
                      <m:d>
                        <m:dPr>
                          <m:ctrlPr>
                            <a:rPr lang="en-US" sz="2400" b="1" i="1" smtClean="0">
                              <a:solidFill>
                                <a:srgbClr val="00B050"/>
                              </a:solidFill>
                              <a:latin typeface="Cambria Math" panose="02040503050406030204" pitchFamily="18" charset="0"/>
                            </a:rPr>
                          </m:ctrlPr>
                        </m:dPr>
                        <m:e>
                          <m:d>
                            <m:dPr>
                              <m:ctrlPr>
                                <a:rPr lang="en-US" sz="2400" b="1" i="1" smtClean="0">
                                  <a:solidFill>
                                    <a:srgbClr val="00B050"/>
                                  </a:solidFill>
                                  <a:latin typeface="Cambria Math" panose="02040503050406030204" pitchFamily="18" charset="0"/>
                                </a:rPr>
                              </m:ctrlPr>
                            </m:dPr>
                            <m:e>
                              <m:r>
                                <a:rPr lang="en-US" sz="2400" b="1" i="1" smtClean="0">
                                  <a:solidFill>
                                    <a:srgbClr val="00B050"/>
                                  </a:solidFill>
                                  <a:latin typeface="Cambria Math" panose="02040503050406030204" pitchFamily="18" charset="0"/>
                                </a:rPr>
                                <m:t>−</m:t>
                              </m:r>
                              <m:r>
                                <a:rPr lang="en-US" sz="2400" b="1" i="1" smtClean="0">
                                  <a:solidFill>
                                    <a:srgbClr val="00B050"/>
                                  </a:solidFill>
                                  <a:latin typeface="Cambria Math" panose="02040503050406030204" pitchFamily="18" charset="0"/>
                                </a:rPr>
                                <m:t>𝟓</m:t>
                              </m:r>
                              <m:r>
                                <a:rPr lang="en-US" sz="2400" b="1" i="1" smtClean="0">
                                  <a:solidFill>
                                    <a:srgbClr val="00B050"/>
                                  </a:solidFill>
                                  <a:latin typeface="Cambria Math" panose="02040503050406030204" pitchFamily="18" charset="0"/>
                                </a:rPr>
                                <m:t>,−</m:t>
                              </m:r>
                              <m:r>
                                <a:rPr lang="en-US" sz="2400" b="1" i="1" smtClean="0">
                                  <a:solidFill>
                                    <a:srgbClr val="00B050"/>
                                  </a:solidFill>
                                  <a:latin typeface="Cambria Math" panose="02040503050406030204" pitchFamily="18" charset="0"/>
                                </a:rPr>
                                <m:t>𝟓</m:t>
                              </m:r>
                            </m:e>
                          </m:d>
                          <m:r>
                            <a:rPr lang="en-US" sz="2400" b="1" i="1" smtClean="0">
                              <a:solidFill>
                                <a:srgbClr val="00B050"/>
                              </a:solidFill>
                              <a:latin typeface="Cambria Math" panose="02040503050406030204" pitchFamily="18" charset="0"/>
                            </a:rPr>
                            <m:t>,</m:t>
                          </m:r>
                          <m:r>
                            <a:rPr lang="en-US" sz="2400" b="1" i="1" smtClean="0">
                              <a:solidFill>
                                <a:srgbClr val="00B050"/>
                              </a:solidFill>
                              <a:latin typeface="Cambria Math" panose="02040503050406030204" pitchFamily="18" charset="0"/>
                            </a:rPr>
                            <m:t>𝑰</m:t>
                          </m:r>
                        </m:e>
                      </m:d>
                      <m:r>
                        <a:rPr lang="en-US" sz="2400" b="1" i="1" smtClean="0">
                          <a:solidFill>
                            <a:srgbClr val="00B050"/>
                          </a:solidFill>
                          <a:latin typeface="Cambria Math" panose="02040503050406030204" pitchFamily="18" charset="0"/>
                        </a:rPr>
                        <m:t>+</m:t>
                      </m:r>
                      <m:f>
                        <m:fPr>
                          <m:ctrlPr>
                            <a:rPr lang="en-US" sz="2400" b="1" i="1" smtClean="0">
                              <a:solidFill>
                                <a:srgbClr val="00B050"/>
                              </a:solidFill>
                              <a:latin typeface="Cambria Math" panose="02040503050406030204" pitchFamily="18" charset="0"/>
                            </a:rPr>
                          </m:ctrlPr>
                        </m:fPr>
                        <m:num>
                          <m:r>
                            <a:rPr lang="en-US" sz="2400" b="1" i="1" smtClean="0">
                              <a:solidFill>
                                <a:srgbClr val="00B050"/>
                              </a:solidFill>
                              <a:latin typeface="Cambria Math" panose="02040503050406030204" pitchFamily="18" charset="0"/>
                            </a:rPr>
                            <m:t>𝟒</m:t>
                          </m:r>
                        </m:num>
                        <m:den>
                          <m:r>
                            <a:rPr lang="en-US" sz="2400" b="1" i="1" smtClean="0">
                              <a:solidFill>
                                <a:srgbClr val="00B050"/>
                              </a:solidFill>
                              <a:latin typeface="Cambria Math" panose="02040503050406030204" pitchFamily="18" charset="0"/>
                            </a:rPr>
                            <m:t>𝟓</m:t>
                          </m:r>
                        </m:den>
                      </m:f>
                      <m:r>
                        <a:rPr lang="en-US" sz="2400" b="1" i="1" smtClean="0">
                          <a:solidFill>
                            <a:srgbClr val="00B050"/>
                          </a:solidFill>
                          <a:latin typeface="Cambria Math" panose="02040503050406030204" pitchFamily="18" charset="0"/>
                        </a:rPr>
                        <m:t>𝑵</m:t>
                      </m:r>
                      <m:r>
                        <a:rPr lang="en-US" sz="2400" b="1" i="1" smtClean="0">
                          <a:solidFill>
                            <a:srgbClr val="00B050"/>
                          </a:solidFill>
                          <a:latin typeface="Cambria Math" panose="02040503050406030204" pitchFamily="18" charset="0"/>
                        </a:rPr>
                        <m:t>(</m:t>
                      </m:r>
                      <m:d>
                        <m:dPr>
                          <m:ctrlPr>
                            <a:rPr lang="en-US" sz="2400" b="1" i="1" smtClean="0">
                              <a:solidFill>
                                <a:srgbClr val="00B050"/>
                              </a:solidFill>
                              <a:latin typeface="Cambria Math" panose="02040503050406030204" pitchFamily="18" charset="0"/>
                            </a:rPr>
                          </m:ctrlPr>
                        </m:dPr>
                        <m:e>
                          <m:r>
                            <a:rPr lang="en-US" sz="2400" b="1" i="1" smtClean="0">
                              <a:solidFill>
                                <a:srgbClr val="00B050"/>
                              </a:solidFill>
                              <a:latin typeface="Cambria Math" panose="02040503050406030204" pitchFamily="18" charset="0"/>
                            </a:rPr>
                            <m:t>𝟓</m:t>
                          </m:r>
                          <m:r>
                            <a:rPr lang="en-US" sz="2400" b="1" i="1" smtClean="0">
                              <a:solidFill>
                                <a:srgbClr val="00B050"/>
                              </a:solidFill>
                              <a:latin typeface="Cambria Math" panose="02040503050406030204" pitchFamily="18" charset="0"/>
                            </a:rPr>
                            <m:t>,</m:t>
                          </m:r>
                          <m:r>
                            <a:rPr lang="en-US" sz="2400" b="1" i="1" smtClean="0">
                              <a:solidFill>
                                <a:srgbClr val="00B050"/>
                              </a:solidFill>
                              <a:latin typeface="Cambria Math" panose="02040503050406030204" pitchFamily="18" charset="0"/>
                            </a:rPr>
                            <m:t>𝟓</m:t>
                          </m:r>
                        </m:e>
                      </m:d>
                      <m:r>
                        <a:rPr lang="en-US" sz="2400" b="1" i="1" smtClean="0">
                          <a:solidFill>
                            <a:srgbClr val="00B050"/>
                          </a:solidFill>
                          <a:latin typeface="Cambria Math" panose="02040503050406030204" pitchFamily="18" charset="0"/>
                        </a:rPr>
                        <m:t>,</m:t>
                      </m:r>
                      <m:r>
                        <a:rPr lang="en-US" sz="2400" b="1" i="1" smtClean="0">
                          <a:solidFill>
                            <a:srgbClr val="00B050"/>
                          </a:solidFill>
                          <a:latin typeface="Cambria Math" panose="02040503050406030204" pitchFamily="18" charset="0"/>
                        </a:rPr>
                        <m:t>𝑰</m:t>
                      </m:r>
                      <m:r>
                        <a:rPr lang="en-US" sz="2400" b="1" i="1" smtClean="0">
                          <a:solidFill>
                            <a:srgbClr val="00B050"/>
                          </a:solidFill>
                          <a:latin typeface="Cambria Math" panose="02040503050406030204" pitchFamily="18" charset="0"/>
                        </a:rPr>
                        <m:t>)</m:t>
                      </m:r>
                    </m:oMath>
                  </m:oMathPara>
                </a14:m>
                <a:endParaRPr lang="en-US" sz="2400" b="1" dirty="0"/>
              </a:p>
            </p:txBody>
          </p:sp>
        </mc:Choice>
        <mc:Fallback xmlns="">
          <p:sp>
            <p:nvSpPr>
              <p:cNvPr id="2" name="TextBox 1">
                <a:extLst>
                  <a:ext uri="{FF2B5EF4-FFF2-40B4-BE49-F238E27FC236}">
                    <a16:creationId xmlns:a16="http://schemas.microsoft.com/office/drawing/2014/main" id="{0B17E7E5-2486-87DD-479C-B48B89458661}"/>
                  </a:ext>
                </a:extLst>
              </p:cNvPr>
              <p:cNvSpPr txBox="1">
                <a:spLocks noRot="1" noChangeAspect="1" noMove="1" noResize="1" noEditPoints="1" noAdjustHandles="1" noChangeArrowheads="1" noChangeShapeType="1" noTextEdit="1"/>
              </p:cNvSpPr>
              <p:nvPr/>
            </p:nvSpPr>
            <p:spPr>
              <a:xfrm>
                <a:off x="1298643" y="5145932"/>
                <a:ext cx="9537970" cy="786177"/>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413090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940A0D8-E77D-774E-FB95-B27FDB1A213C}"/>
              </a:ext>
            </a:extLst>
          </p:cNvPr>
          <p:cNvPicPr>
            <a:picLocks noChangeAspect="1"/>
          </p:cNvPicPr>
          <p:nvPr/>
        </p:nvPicPr>
        <p:blipFill>
          <a:blip r:embed="rId2"/>
          <a:stretch>
            <a:fillRect/>
          </a:stretch>
        </p:blipFill>
        <p:spPr>
          <a:xfrm>
            <a:off x="1987685" y="1403113"/>
            <a:ext cx="7924800" cy="3480172"/>
          </a:xfrm>
          <a:prstGeom prst="rect">
            <a:avLst/>
          </a:prstGeom>
        </p:spPr>
      </p:pic>
    </p:spTree>
    <p:extLst>
      <p:ext uri="{BB962C8B-B14F-4D97-AF65-F5344CB8AC3E}">
        <p14:creationId xmlns:p14="http://schemas.microsoft.com/office/powerpoint/2010/main" val="33662466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663B5D8-E513-CA5F-8B94-EA2550D5B29A}"/>
              </a:ext>
            </a:extLst>
          </p:cNvPr>
          <p:cNvSpPr txBox="1"/>
          <p:nvPr/>
        </p:nvSpPr>
        <p:spPr>
          <a:xfrm>
            <a:off x="2853773" y="251933"/>
            <a:ext cx="7651888" cy="584775"/>
          </a:xfrm>
          <a:prstGeom prst="rect">
            <a:avLst/>
          </a:prstGeom>
          <a:noFill/>
        </p:spPr>
        <p:txBody>
          <a:bodyPr wrap="square">
            <a:spAutoFit/>
          </a:bodyPr>
          <a:lstStyle/>
          <a:p>
            <a:r>
              <a:rPr lang="en-US" sz="3200" b="1" dirty="0">
                <a:solidFill>
                  <a:srgbClr val="FF0000"/>
                </a:solidFill>
                <a:latin typeface="Arial" panose="020B0604020202020204" pitchFamily="34" charset="0"/>
                <a:cs typeface="Arial" panose="020B0604020202020204" pitchFamily="34" charset="0"/>
              </a:rPr>
              <a:t>1.4.3.12. Denoising score matching</a:t>
            </a:r>
          </a:p>
        </p:txBody>
      </p:sp>
      <p:sp>
        <p:nvSpPr>
          <p:cNvPr id="4" name="TextBox 3">
            <a:extLst>
              <a:ext uri="{FF2B5EF4-FFF2-40B4-BE49-F238E27FC236}">
                <a16:creationId xmlns:a16="http://schemas.microsoft.com/office/drawing/2014/main" id="{8C0FD3D2-5BD4-D146-5396-3CA4A788FC73}"/>
              </a:ext>
            </a:extLst>
          </p:cNvPr>
          <p:cNvSpPr txBox="1"/>
          <p:nvPr/>
        </p:nvSpPr>
        <p:spPr>
          <a:xfrm>
            <a:off x="442291" y="942493"/>
            <a:ext cx="3886200" cy="523220"/>
          </a:xfrm>
          <a:prstGeom prst="rect">
            <a:avLst/>
          </a:prstGeom>
          <a:noFill/>
        </p:spPr>
        <p:txBody>
          <a:bodyPr wrap="square" rtlCol="0">
            <a:spAutoFit/>
          </a:bodyPr>
          <a:lstStyle/>
          <a:p>
            <a:r>
              <a:rPr lang="en-US" sz="2800" b="1" dirty="0">
                <a:solidFill>
                  <a:srgbClr val="00B050"/>
                </a:solidFill>
                <a:latin typeface="Arial" panose="020B0604020202020204" pitchFamily="34" charset="0"/>
                <a:cs typeface="Arial" panose="020B0604020202020204" pitchFamily="34" charset="0"/>
              </a:rPr>
              <a:t>Step 1:</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C78305A9-C97B-7BB6-4FB6-5BE9AD43F7E0}"/>
                  </a:ext>
                </a:extLst>
              </p:cNvPr>
              <p:cNvSpPr txBox="1"/>
              <p:nvPr/>
            </p:nvSpPr>
            <p:spPr>
              <a:xfrm>
                <a:off x="506896" y="1521846"/>
                <a:ext cx="10411239" cy="878510"/>
              </a:xfrm>
              <a:prstGeom prst="rect">
                <a:avLst/>
              </a:prstGeom>
              <a:noFill/>
            </p:spPr>
            <p:txBody>
              <a:bodyPr wrap="square" rtlCol="0">
                <a:spAutoFit/>
              </a:bodyPr>
              <a:lstStyle/>
              <a:p>
                <a:r>
                  <a:rPr lang="en-US" sz="2400" dirty="0">
                    <a:latin typeface="Arial" panose="020B0604020202020204" pitchFamily="34" charset="0"/>
                    <a:cs typeface="Arial" panose="020B0604020202020204" pitchFamily="34" charset="0"/>
                  </a:rPr>
                  <a:t>To avoid computing cost of </a:t>
                </a:r>
                <a14:m>
                  <m:oMath xmlns:m="http://schemas.openxmlformats.org/officeDocument/2006/math">
                    <m:r>
                      <a:rPr lang="en-US" sz="2400" b="1" i="1" smtClean="0">
                        <a:solidFill>
                          <a:srgbClr val="00B050"/>
                        </a:solidFill>
                        <a:latin typeface="Cambria Math" panose="02040503050406030204" pitchFamily="18" charset="0"/>
                        <a:ea typeface="Cambria Math" panose="02040503050406030204" pitchFamily="18" charset="0"/>
                      </a:rPr>
                      <m:t>𝑻𝒓</m:t>
                    </m:r>
                    <m:d>
                      <m:dPr>
                        <m:ctrlPr>
                          <a:rPr lang="en-US" sz="2400" b="1" i="1" smtClean="0">
                            <a:solidFill>
                              <a:srgbClr val="00B050"/>
                            </a:solidFill>
                            <a:latin typeface="Cambria Math" panose="02040503050406030204" pitchFamily="18" charset="0"/>
                            <a:ea typeface="Cambria Math" panose="02040503050406030204" pitchFamily="18" charset="0"/>
                          </a:rPr>
                        </m:ctrlPr>
                      </m:dPr>
                      <m:e>
                        <m:sSub>
                          <m:sSubPr>
                            <m:ctrlPr>
                              <a:rPr lang="en-US" sz="2400" b="1" i="1" smtClean="0">
                                <a:solidFill>
                                  <a:srgbClr val="00B050"/>
                                </a:solidFill>
                                <a:latin typeface="Cambria Math" panose="02040503050406030204" pitchFamily="18" charset="0"/>
                                <a:ea typeface="Cambria Math" panose="02040503050406030204" pitchFamily="18" charset="0"/>
                              </a:rPr>
                            </m:ctrlPr>
                          </m:sSubPr>
                          <m:e>
                            <m:r>
                              <a:rPr lang="en-US" sz="2400" b="1" i="1" smtClean="0">
                                <a:solidFill>
                                  <a:srgbClr val="00B050"/>
                                </a:solidFill>
                                <a:latin typeface="Cambria Math" panose="02040503050406030204" pitchFamily="18" charset="0"/>
                                <a:ea typeface="Cambria Math" panose="02040503050406030204" pitchFamily="18" charset="0"/>
                              </a:rPr>
                              <m:t>𝜵</m:t>
                            </m:r>
                          </m:e>
                          <m:sub>
                            <m:r>
                              <a:rPr lang="en-US" sz="2400" b="1" i="1" smtClean="0">
                                <a:solidFill>
                                  <a:srgbClr val="00B050"/>
                                </a:solidFill>
                                <a:latin typeface="Cambria Math" panose="02040503050406030204" pitchFamily="18" charset="0"/>
                                <a:ea typeface="Cambria Math" panose="02040503050406030204" pitchFamily="18" charset="0"/>
                              </a:rPr>
                              <m:t>𝒙</m:t>
                            </m:r>
                          </m:sub>
                        </m:sSub>
                        <m:sSub>
                          <m:sSubPr>
                            <m:ctrlPr>
                              <a:rPr lang="en-US" sz="2400" b="1" i="1" smtClean="0">
                                <a:solidFill>
                                  <a:srgbClr val="00B050"/>
                                </a:solidFill>
                                <a:latin typeface="Cambria Math" panose="02040503050406030204" pitchFamily="18" charset="0"/>
                                <a:ea typeface="Cambria Math" panose="02040503050406030204" pitchFamily="18" charset="0"/>
                              </a:rPr>
                            </m:ctrlPr>
                          </m:sSubPr>
                          <m:e>
                            <m:r>
                              <a:rPr lang="en-US" sz="2400" b="1" i="1" smtClean="0">
                                <a:solidFill>
                                  <a:srgbClr val="00B050"/>
                                </a:solidFill>
                                <a:latin typeface="Cambria Math" panose="02040503050406030204" pitchFamily="18" charset="0"/>
                                <a:ea typeface="Cambria Math" panose="02040503050406030204" pitchFamily="18" charset="0"/>
                              </a:rPr>
                              <m:t>𝑺</m:t>
                            </m:r>
                          </m:e>
                          <m:sub>
                            <m:r>
                              <a:rPr lang="en-US" sz="2400" b="1" i="1" smtClean="0">
                                <a:solidFill>
                                  <a:srgbClr val="00B050"/>
                                </a:solidFill>
                                <a:latin typeface="Cambria Math" panose="02040503050406030204" pitchFamily="18" charset="0"/>
                                <a:ea typeface="Cambria Math" panose="02040503050406030204" pitchFamily="18" charset="0"/>
                              </a:rPr>
                              <m:t>𝒎</m:t>
                            </m:r>
                          </m:sub>
                        </m:sSub>
                        <m:d>
                          <m:dPr>
                            <m:ctrlPr>
                              <a:rPr lang="en-US" sz="2400" b="1" i="1" smtClean="0">
                                <a:solidFill>
                                  <a:srgbClr val="00B050"/>
                                </a:solidFill>
                                <a:latin typeface="Cambria Math" panose="02040503050406030204" pitchFamily="18" charset="0"/>
                                <a:ea typeface="Cambria Math" panose="02040503050406030204" pitchFamily="18" charset="0"/>
                              </a:rPr>
                            </m:ctrlPr>
                          </m:dPr>
                          <m:e>
                            <m:r>
                              <a:rPr lang="en-US" sz="2400" b="1" i="1" smtClean="0">
                                <a:solidFill>
                                  <a:srgbClr val="00B050"/>
                                </a:solidFill>
                                <a:latin typeface="Cambria Math" panose="02040503050406030204" pitchFamily="18" charset="0"/>
                                <a:ea typeface="Cambria Math" panose="02040503050406030204" pitchFamily="18" charset="0"/>
                              </a:rPr>
                              <m:t>𝒙</m:t>
                            </m:r>
                            <m:r>
                              <a:rPr lang="en-US" sz="2400" b="1" i="1" smtClean="0">
                                <a:solidFill>
                                  <a:srgbClr val="00B050"/>
                                </a:solidFill>
                                <a:latin typeface="Cambria Math" panose="02040503050406030204" pitchFamily="18" charset="0"/>
                                <a:ea typeface="Cambria Math" panose="02040503050406030204" pitchFamily="18" charset="0"/>
                              </a:rPr>
                              <m:t>,</m:t>
                            </m:r>
                            <m:r>
                              <a:rPr lang="en-US" sz="2400" b="1" i="1" smtClean="0">
                                <a:solidFill>
                                  <a:srgbClr val="00B050"/>
                                </a:solidFill>
                                <a:latin typeface="Cambria Math" panose="02040503050406030204" pitchFamily="18" charset="0"/>
                                <a:ea typeface="Cambria Math" panose="02040503050406030204" pitchFamily="18" charset="0"/>
                              </a:rPr>
                              <m:t>𝜽</m:t>
                            </m:r>
                          </m:e>
                        </m:d>
                      </m:e>
                    </m:d>
                  </m:oMath>
                </a14:m>
                <a:r>
                  <a:rPr lang="en-US" sz="2400" dirty="0">
                    <a:latin typeface="Arial" panose="020B0604020202020204" pitchFamily="34" charset="0"/>
                    <a:cs typeface="Arial" panose="020B0604020202020204" pitchFamily="34" charset="0"/>
                  </a:rPr>
                  <a:t>, we first perturb the data </a:t>
                </a:r>
                <a14:m>
                  <m:oMath xmlns:m="http://schemas.openxmlformats.org/officeDocument/2006/math">
                    <m:r>
                      <a:rPr lang="en-US" sz="2400" b="0" i="1" smtClean="0">
                        <a:latin typeface="Cambria Math" panose="02040503050406030204" pitchFamily="18" charset="0"/>
                        <a:cs typeface="Arial" panose="020B0604020202020204" pitchFamily="34" charset="0"/>
                      </a:rPr>
                      <m:t>𝑥</m:t>
                    </m:r>
                    <m:r>
                      <a:rPr lang="en-US" sz="2400" b="0" i="1" smtClean="0">
                        <a:latin typeface="Cambria Math" panose="02040503050406030204" pitchFamily="18" charset="0"/>
                        <a:cs typeface="Arial" panose="020B0604020202020204" pitchFamily="34" charset="0"/>
                      </a:rPr>
                      <m:t> </m:t>
                    </m:r>
                  </m:oMath>
                </a14:m>
                <a:r>
                  <a:rPr lang="en-US" sz="2400" dirty="0">
                    <a:latin typeface="Arial" panose="020B0604020202020204" pitchFamily="34" charset="0"/>
                    <a:cs typeface="Arial" panose="020B0604020202020204" pitchFamily="34" charset="0"/>
                  </a:rPr>
                  <a:t>with a pre-specified noise distribution </a:t>
                </a:r>
                <a14:m>
                  <m:oMath xmlns:m="http://schemas.openxmlformats.org/officeDocument/2006/math">
                    <m:sSub>
                      <m:sSubPr>
                        <m:ctrlPr>
                          <a:rPr lang="en-US" sz="2400" i="1" smtClean="0">
                            <a:latin typeface="Cambria Math" panose="02040503050406030204" pitchFamily="18" charset="0"/>
                            <a:cs typeface="Arial" panose="020B0604020202020204" pitchFamily="34" charset="0"/>
                          </a:rPr>
                        </m:ctrlPr>
                      </m:sSubPr>
                      <m:e>
                        <m:r>
                          <a:rPr lang="en-US" sz="2400" b="0" i="1" smtClean="0">
                            <a:latin typeface="Cambria Math" panose="02040503050406030204" pitchFamily="18" charset="0"/>
                            <a:cs typeface="Arial" panose="020B0604020202020204" pitchFamily="34" charset="0"/>
                          </a:rPr>
                          <m:t>𝑞</m:t>
                        </m:r>
                      </m:e>
                      <m:sub>
                        <m:r>
                          <a:rPr lang="en-US" sz="2400" i="1" smtClean="0">
                            <a:latin typeface="Cambria Math" panose="02040503050406030204" pitchFamily="18" charset="0"/>
                            <a:ea typeface="Cambria Math" panose="02040503050406030204" pitchFamily="18" charset="0"/>
                            <a:cs typeface="Arial" panose="020B0604020202020204" pitchFamily="34" charset="0"/>
                          </a:rPr>
                          <m:t>𝜎</m:t>
                        </m:r>
                      </m:sub>
                    </m:sSub>
                    <m:d>
                      <m:dPr>
                        <m:ctrlPr>
                          <a:rPr lang="en-US" sz="2400" b="0" i="1" smtClean="0">
                            <a:latin typeface="Cambria Math" panose="02040503050406030204" pitchFamily="18" charset="0"/>
                            <a:cs typeface="Arial" panose="020B0604020202020204" pitchFamily="34" charset="0"/>
                          </a:rPr>
                        </m:ctrlPr>
                      </m:dPr>
                      <m:e>
                        <m:acc>
                          <m:accPr>
                            <m:chr m:val="̃"/>
                            <m:ctrlPr>
                              <a:rPr lang="en-US" sz="2400" b="0" i="1" smtClean="0">
                                <a:latin typeface="Cambria Math" panose="02040503050406030204" pitchFamily="18" charset="0"/>
                                <a:cs typeface="Arial" panose="020B0604020202020204" pitchFamily="34" charset="0"/>
                              </a:rPr>
                            </m:ctrlPr>
                          </m:accPr>
                          <m:e>
                            <m:r>
                              <a:rPr lang="en-US" sz="2400" b="0" i="1" smtClean="0">
                                <a:latin typeface="Cambria Math" panose="02040503050406030204" pitchFamily="18" charset="0"/>
                                <a:cs typeface="Arial" panose="020B0604020202020204" pitchFamily="34" charset="0"/>
                              </a:rPr>
                              <m:t>𝑥</m:t>
                            </m:r>
                          </m:e>
                        </m:acc>
                      </m:e>
                      <m:e>
                        <m:r>
                          <a:rPr lang="en-US" sz="2400" b="0" i="1" smtClean="0">
                            <a:latin typeface="Cambria Math" panose="02040503050406030204" pitchFamily="18" charset="0"/>
                            <a:cs typeface="Arial" panose="020B0604020202020204" pitchFamily="34" charset="0"/>
                          </a:rPr>
                          <m:t>𝑥</m:t>
                        </m:r>
                      </m:e>
                    </m:d>
                    <m:r>
                      <a:rPr lang="en-US" sz="2400" b="0" i="1" smtClean="0">
                        <a:latin typeface="Cambria Math" panose="02040503050406030204" pitchFamily="18" charset="0"/>
                        <a:cs typeface="Arial" panose="020B0604020202020204" pitchFamily="34" charset="0"/>
                      </a:rPr>
                      <m:t>.</m:t>
                    </m:r>
                  </m:oMath>
                </a14:m>
                <a:r>
                  <a:rPr lang="en-US" sz="2400" dirty="0">
                    <a:latin typeface="Arial" panose="020B0604020202020204" pitchFamily="34" charset="0"/>
                    <a:cs typeface="Arial" panose="020B0604020202020204" pitchFamily="34" charset="0"/>
                  </a:rPr>
                  <a:t>   </a:t>
                </a:r>
              </a:p>
            </p:txBody>
          </p:sp>
        </mc:Choice>
        <mc:Fallback xmlns="">
          <p:sp>
            <p:nvSpPr>
              <p:cNvPr id="5" name="TextBox 4">
                <a:extLst>
                  <a:ext uri="{FF2B5EF4-FFF2-40B4-BE49-F238E27FC236}">
                    <a16:creationId xmlns:a16="http://schemas.microsoft.com/office/drawing/2014/main" id="{C78305A9-C97B-7BB6-4FB6-5BE9AD43F7E0}"/>
                  </a:ext>
                </a:extLst>
              </p:cNvPr>
              <p:cNvSpPr txBox="1">
                <a:spLocks noRot="1" noChangeAspect="1" noMove="1" noResize="1" noEditPoints="1" noAdjustHandles="1" noChangeArrowheads="1" noChangeShapeType="1" noTextEdit="1"/>
              </p:cNvSpPr>
              <p:nvPr/>
            </p:nvSpPr>
            <p:spPr>
              <a:xfrm>
                <a:off x="506896" y="1521846"/>
                <a:ext cx="10411239" cy="878510"/>
              </a:xfrm>
              <a:prstGeom prst="rect">
                <a:avLst/>
              </a:prstGeom>
              <a:blipFill>
                <a:blip r:embed="rId2"/>
                <a:stretch>
                  <a:fillRect l="-878" t="-2778" b="-15278"/>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FBD24C52-8E71-92F4-CCB4-876B382A172F}"/>
              </a:ext>
            </a:extLst>
          </p:cNvPr>
          <p:cNvSpPr txBox="1"/>
          <p:nvPr/>
        </p:nvSpPr>
        <p:spPr>
          <a:xfrm>
            <a:off x="506896" y="2456489"/>
            <a:ext cx="5108713" cy="523220"/>
          </a:xfrm>
          <a:prstGeom prst="rect">
            <a:avLst/>
          </a:prstGeom>
          <a:noFill/>
        </p:spPr>
        <p:txBody>
          <a:bodyPr wrap="square" rtlCol="0">
            <a:spAutoFit/>
          </a:bodyPr>
          <a:lstStyle/>
          <a:p>
            <a:r>
              <a:rPr lang="en-US" sz="2800" b="1" dirty="0">
                <a:solidFill>
                  <a:srgbClr val="00B050"/>
                </a:solidFill>
                <a:latin typeface="Arial" panose="020B0604020202020204" pitchFamily="34" charset="0"/>
                <a:cs typeface="Arial" panose="020B0604020202020204" pitchFamily="34" charset="0"/>
              </a:rPr>
              <a:t>Step 2: </a:t>
            </a:r>
          </a:p>
        </p:txBody>
      </p:sp>
      <p:sp>
        <p:nvSpPr>
          <p:cNvPr id="7" name="TextBox 6">
            <a:extLst>
              <a:ext uri="{FF2B5EF4-FFF2-40B4-BE49-F238E27FC236}">
                <a16:creationId xmlns:a16="http://schemas.microsoft.com/office/drawing/2014/main" id="{331C6FD8-7F9F-C516-37D9-053A61A86F0D}"/>
              </a:ext>
            </a:extLst>
          </p:cNvPr>
          <p:cNvSpPr txBox="1"/>
          <p:nvPr/>
        </p:nvSpPr>
        <p:spPr>
          <a:xfrm>
            <a:off x="442291" y="2979709"/>
            <a:ext cx="11613874" cy="461665"/>
          </a:xfrm>
          <a:prstGeom prst="rect">
            <a:avLst/>
          </a:prstGeom>
          <a:noFill/>
        </p:spPr>
        <p:txBody>
          <a:bodyPr wrap="square" rtlCol="0">
            <a:spAutoFit/>
          </a:bodyPr>
          <a:lstStyle/>
          <a:p>
            <a:r>
              <a:rPr lang="en-US" sz="2400" dirty="0">
                <a:latin typeface="Arial" panose="020B0604020202020204" pitchFamily="34" charset="0"/>
                <a:cs typeface="Arial" panose="020B0604020202020204" pitchFamily="34" charset="0"/>
              </a:rPr>
              <a:t>Then, employ score matching to estimate the score of the perturbed data distribution</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34EADDB-A733-6725-890D-1C81C6DB85F3}"/>
                  </a:ext>
                </a:extLst>
              </p:cNvPr>
              <p:cNvSpPr txBox="1"/>
              <p:nvPr/>
            </p:nvSpPr>
            <p:spPr>
              <a:xfrm>
                <a:off x="442291" y="3441374"/>
                <a:ext cx="10833652" cy="106106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𝑞</m:t>
                          </m:r>
                        </m:e>
                        <m:sub>
                          <m:r>
                            <a:rPr lang="en-US" sz="2400" i="1" smtClean="0">
                              <a:latin typeface="Cambria Math" panose="02040503050406030204" pitchFamily="18" charset="0"/>
                              <a:ea typeface="Cambria Math" panose="02040503050406030204" pitchFamily="18" charset="0"/>
                            </a:rPr>
                            <m:t>𝜎</m:t>
                          </m:r>
                        </m:sub>
                      </m:sSub>
                      <m:d>
                        <m:dPr>
                          <m:ctrlPr>
                            <a:rPr lang="en-US" sz="2400" b="0" i="1" smtClean="0">
                              <a:latin typeface="Cambria Math" panose="02040503050406030204" pitchFamily="18" charset="0"/>
                            </a:rPr>
                          </m:ctrlPr>
                        </m:dPr>
                        <m:e>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𝑥</m:t>
                              </m:r>
                            </m:e>
                          </m:acc>
                        </m:e>
                      </m:d>
                      <m:r>
                        <a:rPr lang="en-US" sz="2400" b="0" i="1" smtClean="0">
                          <a:latin typeface="Cambria Math" panose="02040503050406030204" pitchFamily="18" charset="0"/>
                        </a:rPr>
                        <m:t>=</m:t>
                      </m:r>
                      <m:nary>
                        <m:naryPr>
                          <m:limLoc m:val="undOvr"/>
                          <m:subHide m:val="on"/>
                          <m:supHide m:val="on"/>
                          <m:ctrlPr>
                            <a:rPr lang="en-US" sz="2400" b="0" i="1" smtClean="0">
                              <a:latin typeface="Cambria Math" panose="02040503050406030204" pitchFamily="18" charset="0"/>
                            </a:rPr>
                          </m:ctrlPr>
                        </m:naryPr>
                        <m:sub/>
                        <m:sup/>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𝑞</m:t>
                              </m:r>
                            </m:e>
                            <m:sub>
                              <m:r>
                                <a:rPr lang="en-US" sz="2400" b="0" i="1" smtClean="0">
                                  <a:latin typeface="Cambria Math" panose="02040503050406030204" pitchFamily="18" charset="0"/>
                                  <a:ea typeface="Cambria Math" panose="02040503050406030204" pitchFamily="18" charset="0"/>
                                </a:rPr>
                                <m:t>𝜎</m:t>
                              </m:r>
                            </m:sub>
                          </m:sSub>
                          <m:d>
                            <m:dPr>
                              <m:ctrlPr>
                                <a:rPr lang="en-US" sz="2400" b="0" i="1" smtClean="0">
                                  <a:latin typeface="Cambria Math" panose="02040503050406030204" pitchFamily="18" charset="0"/>
                                </a:rPr>
                              </m:ctrlPr>
                            </m:dPr>
                            <m:e>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𝑥</m:t>
                                  </m:r>
                                </m:e>
                              </m:acc>
                            </m:e>
                            <m:e>
                              <m:r>
                                <a:rPr lang="en-US" sz="2400" b="0" i="1" smtClean="0">
                                  <a:latin typeface="Cambria Math" panose="02040503050406030204" pitchFamily="18" charset="0"/>
                                </a:rPr>
                                <m:t>𝑥</m:t>
                              </m:r>
                            </m:e>
                          </m:d>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𝑃</m:t>
                              </m:r>
                            </m:e>
                            <m:sub>
                              <m:r>
                                <a:rPr lang="en-US" sz="2400" b="0" i="1" smtClean="0">
                                  <a:latin typeface="Cambria Math" panose="02040503050406030204" pitchFamily="18" charset="0"/>
                                </a:rPr>
                                <m:t>𝑑𝑎𝑡𝑎</m:t>
                              </m:r>
                            </m:sub>
                          </m:sSub>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𝑥</m:t>
                              </m:r>
                            </m:e>
                          </m:d>
                          <m:r>
                            <a:rPr lang="en-US" sz="2400" b="0" i="1" smtClean="0">
                              <a:latin typeface="Cambria Math" panose="02040503050406030204" pitchFamily="18" charset="0"/>
                            </a:rPr>
                            <m:t>𝑑𝑥</m:t>
                          </m:r>
                        </m:e>
                      </m:nary>
                    </m:oMath>
                  </m:oMathPara>
                </a14:m>
                <a:endParaRPr lang="en-US" sz="2400" dirty="0"/>
              </a:p>
            </p:txBody>
          </p:sp>
        </mc:Choice>
        <mc:Fallback xmlns="">
          <p:sp>
            <p:nvSpPr>
              <p:cNvPr id="8" name="TextBox 7">
                <a:extLst>
                  <a:ext uri="{FF2B5EF4-FFF2-40B4-BE49-F238E27FC236}">
                    <a16:creationId xmlns:a16="http://schemas.microsoft.com/office/drawing/2014/main" id="{334EADDB-A733-6725-890D-1C81C6DB85F3}"/>
                  </a:ext>
                </a:extLst>
              </p:cNvPr>
              <p:cNvSpPr txBox="1">
                <a:spLocks noRot="1" noChangeAspect="1" noMove="1" noResize="1" noEditPoints="1" noAdjustHandles="1" noChangeArrowheads="1" noChangeShapeType="1" noTextEdit="1"/>
              </p:cNvSpPr>
              <p:nvPr/>
            </p:nvSpPr>
            <p:spPr>
              <a:xfrm>
                <a:off x="442291" y="3441374"/>
                <a:ext cx="10833652" cy="1061060"/>
              </a:xfrm>
              <a:prstGeom prst="rect">
                <a:avLst/>
              </a:prstGeom>
              <a:blipFill>
                <a:blip r:embed="rId3"/>
                <a:stretch>
                  <a:fillRect/>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07FE5E88-FF17-3085-BF60-457AD5ED0902}"/>
              </a:ext>
            </a:extLst>
          </p:cNvPr>
          <p:cNvSpPr txBox="1"/>
          <p:nvPr/>
        </p:nvSpPr>
        <p:spPr>
          <a:xfrm>
            <a:off x="506896" y="3964594"/>
            <a:ext cx="5133561" cy="523220"/>
          </a:xfrm>
          <a:prstGeom prst="rect">
            <a:avLst/>
          </a:prstGeom>
          <a:noFill/>
        </p:spPr>
        <p:txBody>
          <a:bodyPr wrap="square" rtlCol="0">
            <a:spAutoFit/>
          </a:bodyPr>
          <a:lstStyle/>
          <a:p>
            <a:r>
              <a:rPr lang="en-US" sz="2800" b="1" dirty="0">
                <a:solidFill>
                  <a:srgbClr val="00B050"/>
                </a:solidFill>
                <a:latin typeface="Arial" panose="020B0604020202020204" pitchFamily="34" charset="0"/>
                <a:cs typeface="Arial" panose="020B0604020202020204" pitchFamily="34" charset="0"/>
              </a:rPr>
              <a:t>Step 3: </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7BDA0252-B1DB-EF5D-8F17-5D26278F6AFE}"/>
                  </a:ext>
                </a:extLst>
              </p:cNvPr>
              <p:cNvSpPr txBox="1"/>
              <p:nvPr/>
            </p:nvSpPr>
            <p:spPr>
              <a:xfrm>
                <a:off x="506896" y="4568764"/>
                <a:ext cx="7479196" cy="1534779"/>
              </a:xfrm>
              <a:prstGeom prst="rect">
                <a:avLst/>
              </a:prstGeom>
              <a:noFill/>
            </p:spPr>
            <p:txBody>
              <a:bodyPr wrap="square" rtlCol="0">
                <a:spAutoFit/>
              </a:bodyPr>
              <a:lstStyle/>
              <a:p>
                <a:r>
                  <a:rPr lang="en-US" sz="2400" dirty="0">
                    <a:latin typeface="Arial" panose="020B0604020202020204" pitchFamily="34" charset="0"/>
                    <a:cs typeface="Arial" panose="020B0604020202020204" pitchFamily="34" charset="0"/>
                  </a:rPr>
                  <a:t>The equivalent objective is given by</a:t>
                </a:r>
              </a:p>
              <a:p>
                <a:pPr/>
                <a14:m>
                  <m:oMathPara xmlns:m="http://schemas.openxmlformats.org/officeDocument/2006/math">
                    <m:oMathParaPr>
                      <m:jc m:val="centerGroup"/>
                    </m:oMathParaPr>
                    <m:oMath xmlns:m="http://schemas.openxmlformats.org/officeDocument/2006/math">
                      <m:f>
                        <m:fPr>
                          <m:ctrlPr>
                            <a:rPr lang="en-US" sz="2400" i="1" smtClean="0">
                              <a:latin typeface="Cambria Math" panose="02040503050406030204" pitchFamily="18" charset="0"/>
                              <a:cs typeface="Arial" panose="020B0604020202020204" pitchFamily="34" charset="0"/>
                            </a:rPr>
                          </m:ctrlPr>
                        </m:fPr>
                        <m:num>
                          <m:r>
                            <a:rPr lang="en-US" sz="2400" b="0" i="1" smtClean="0">
                              <a:latin typeface="Cambria Math" panose="02040503050406030204" pitchFamily="18" charset="0"/>
                              <a:cs typeface="Arial" panose="020B0604020202020204" pitchFamily="34" charset="0"/>
                            </a:rPr>
                            <m:t>1</m:t>
                          </m:r>
                        </m:num>
                        <m:den>
                          <m:r>
                            <a:rPr lang="en-US" sz="2400" b="0" i="1" smtClean="0">
                              <a:latin typeface="Cambria Math" panose="02040503050406030204" pitchFamily="18" charset="0"/>
                              <a:cs typeface="Arial" panose="020B0604020202020204" pitchFamily="34" charset="0"/>
                            </a:rPr>
                            <m:t>2</m:t>
                          </m:r>
                        </m:den>
                      </m:f>
                      <m:sSub>
                        <m:sSubPr>
                          <m:ctrlPr>
                            <a:rPr lang="en-US" sz="2400" i="1" smtClean="0">
                              <a:latin typeface="Cambria Math" panose="02040503050406030204" pitchFamily="18" charset="0"/>
                              <a:cs typeface="Arial" panose="020B0604020202020204" pitchFamily="34" charset="0"/>
                            </a:rPr>
                          </m:ctrlPr>
                        </m:sSubPr>
                        <m:e>
                          <m:r>
                            <a:rPr lang="en-US" sz="2400" b="0" i="1" smtClean="0">
                              <a:latin typeface="Cambria Math" panose="02040503050406030204" pitchFamily="18" charset="0"/>
                              <a:cs typeface="Arial" panose="020B0604020202020204" pitchFamily="34" charset="0"/>
                            </a:rPr>
                            <m:t>𝐸</m:t>
                          </m:r>
                        </m:e>
                        <m:sub>
                          <m:sSub>
                            <m:sSubPr>
                              <m:ctrlPr>
                                <a:rPr lang="en-US" sz="2400" i="1" smtClean="0">
                                  <a:latin typeface="Cambria Math" panose="02040503050406030204" pitchFamily="18" charset="0"/>
                                  <a:cs typeface="Arial" panose="020B0604020202020204" pitchFamily="34" charset="0"/>
                                </a:rPr>
                              </m:ctrlPr>
                            </m:sSubPr>
                            <m:e>
                              <m:r>
                                <a:rPr lang="en-US" sz="2400" b="0" i="1" smtClean="0">
                                  <a:latin typeface="Cambria Math" panose="02040503050406030204" pitchFamily="18" charset="0"/>
                                  <a:cs typeface="Arial" panose="020B0604020202020204" pitchFamily="34" charset="0"/>
                                </a:rPr>
                                <m:t>𝑞</m:t>
                              </m:r>
                            </m:e>
                            <m:sub>
                              <m:r>
                                <a:rPr lang="en-US" sz="2400" i="1" smtClean="0">
                                  <a:latin typeface="Cambria Math" panose="02040503050406030204" pitchFamily="18" charset="0"/>
                                  <a:ea typeface="Cambria Math" panose="02040503050406030204" pitchFamily="18" charset="0"/>
                                  <a:cs typeface="Arial" panose="020B0604020202020204" pitchFamily="34" charset="0"/>
                                </a:rPr>
                                <m:t>𝜎</m:t>
                              </m:r>
                            </m:sub>
                          </m:sSub>
                          <m:r>
                            <a:rPr lang="en-US" sz="2400" b="0" i="1" smtClean="0">
                              <a:latin typeface="Cambria Math" panose="02040503050406030204" pitchFamily="18" charset="0"/>
                              <a:cs typeface="Arial" panose="020B0604020202020204" pitchFamily="34" charset="0"/>
                            </a:rPr>
                            <m:t>(</m:t>
                          </m:r>
                          <m:acc>
                            <m:accPr>
                              <m:chr m:val="̃"/>
                              <m:ctrlPr>
                                <a:rPr lang="en-US" sz="2400" b="0" i="1" smtClean="0">
                                  <a:latin typeface="Cambria Math" panose="02040503050406030204" pitchFamily="18" charset="0"/>
                                  <a:cs typeface="Arial" panose="020B0604020202020204" pitchFamily="34" charset="0"/>
                                </a:rPr>
                              </m:ctrlPr>
                            </m:accPr>
                            <m:e>
                              <m:r>
                                <a:rPr lang="en-US" sz="2400" b="0" i="1" smtClean="0">
                                  <a:latin typeface="Cambria Math" panose="02040503050406030204" pitchFamily="18" charset="0"/>
                                  <a:cs typeface="Arial" panose="020B0604020202020204" pitchFamily="34" charset="0"/>
                                </a:rPr>
                                <m:t>𝑥</m:t>
                              </m:r>
                            </m:e>
                          </m:acc>
                          <m:r>
                            <a:rPr lang="en-US" sz="2400" b="0" i="1" smtClean="0">
                              <a:latin typeface="Cambria Math" panose="02040503050406030204" pitchFamily="18" charset="0"/>
                              <a:cs typeface="Arial" panose="020B0604020202020204" pitchFamily="34" charset="0"/>
                            </a:rPr>
                            <m:t>|</m:t>
                          </m:r>
                          <m:r>
                            <a:rPr lang="en-US" sz="2400" b="0" i="1" smtClean="0">
                              <a:latin typeface="Cambria Math" panose="02040503050406030204" pitchFamily="18" charset="0"/>
                              <a:cs typeface="Arial" panose="020B0604020202020204" pitchFamily="34" charset="0"/>
                            </a:rPr>
                            <m:t>𝑥</m:t>
                          </m:r>
                          <m:r>
                            <a:rPr lang="en-US" sz="2400" b="0" i="1" smtClean="0">
                              <a:latin typeface="Cambria Math" panose="02040503050406030204" pitchFamily="18" charset="0"/>
                              <a:cs typeface="Arial" panose="020B0604020202020204" pitchFamily="34" charset="0"/>
                            </a:rPr>
                            <m:t>)</m:t>
                          </m:r>
                          <m:sSub>
                            <m:sSubPr>
                              <m:ctrlPr>
                                <a:rPr lang="en-US" sz="2400" b="0" i="1" smtClean="0">
                                  <a:latin typeface="Cambria Math" panose="02040503050406030204" pitchFamily="18" charset="0"/>
                                  <a:cs typeface="Arial" panose="020B0604020202020204" pitchFamily="34" charset="0"/>
                                </a:rPr>
                              </m:ctrlPr>
                            </m:sSubPr>
                            <m:e>
                              <m:r>
                                <a:rPr lang="en-US" sz="2400" b="0" i="1" smtClean="0">
                                  <a:latin typeface="Cambria Math" panose="02040503050406030204" pitchFamily="18" charset="0"/>
                                  <a:cs typeface="Arial" panose="020B0604020202020204" pitchFamily="34" charset="0"/>
                                </a:rPr>
                                <m:t>𝑃</m:t>
                              </m:r>
                            </m:e>
                            <m:sub>
                              <m:r>
                                <a:rPr lang="en-US" sz="2400" b="0" i="1" smtClean="0">
                                  <a:latin typeface="Cambria Math" panose="02040503050406030204" pitchFamily="18" charset="0"/>
                                  <a:cs typeface="Arial" panose="020B0604020202020204" pitchFamily="34" charset="0"/>
                                </a:rPr>
                                <m:t>𝑑𝑎𝑡𝑎</m:t>
                              </m:r>
                            </m:sub>
                          </m:sSub>
                          <m:r>
                            <a:rPr lang="en-US" sz="2400" b="0" i="1" smtClean="0">
                              <a:latin typeface="Cambria Math" panose="02040503050406030204" pitchFamily="18" charset="0"/>
                              <a:cs typeface="Arial" panose="020B0604020202020204" pitchFamily="34" charset="0"/>
                            </a:rPr>
                            <m:t>(</m:t>
                          </m:r>
                          <m:r>
                            <a:rPr lang="en-US" sz="2400" b="0" i="1" smtClean="0">
                              <a:latin typeface="Cambria Math" panose="02040503050406030204" pitchFamily="18" charset="0"/>
                              <a:cs typeface="Arial" panose="020B0604020202020204" pitchFamily="34" charset="0"/>
                            </a:rPr>
                            <m:t>𝑥</m:t>
                          </m:r>
                          <m:r>
                            <a:rPr lang="en-US" sz="2400" b="0" i="1" smtClean="0">
                              <a:latin typeface="Cambria Math" panose="02040503050406030204" pitchFamily="18" charset="0"/>
                              <a:cs typeface="Arial" panose="020B0604020202020204" pitchFamily="34" charset="0"/>
                            </a:rPr>
                            <m:t>)</m:t>
                          </m:r>
                        </m:sub>
                      </m:sSub>
                      <m:d>
                        <m:dPr>
                          <m:begChr m:val="["/>
                          <m:endChr m:val="]"/>
                          <m:ctrlPr>
                            <a:rPr lang="en-US" sz="2400" i="1" smtClean="0">
                              <a:latin typeface="Cambria Math" panose="02040503050406030204" pitchFamily="18" charset="0"/>
                              <a:cs typeface="Arial" panose="020B0604020202020204" pitchFamily="34" charset="0"/>
                            </a:rPr>
                          </m:ctrlPr>
                        </m:dPr>
                        <m:e>
                          <m:sSubSup>
                            <m:sSubSupPr>
                              <m:ctrlPr>
                                <a:rPr lang="en-US" sz="2400" i="1" smtClean="0">
                                  <a:latin typeface="Cambria Math" panose="02040503050406030204" pitchFamily="18" charset="0"/>
                                  <a:cs typeface="Arial" panose="020B0604020202020204" pitchFamily="34" charset="0"/>
                                </a:rPr>
                              </m:ctrlPr>
                            </m:sSubSupPr>
                            <m:e>
                              <m:d>
                                <m:dPr>
                                  <m:begChr m:val="‖"/>
                                  <m:endChr m:val="‖"/>
                                  <m:ctrlPr>
                                    <a:rPr lang="en-US" sz="2400" i="1" smtClean="0">
                                      <a:latin typeface="Cambria Math" panose="02040503050406030204" pitchFamily="18" charset="0"/>
                                      <a:cs typeface="Arial" panose="020B0604020202020204" pitchFamily="34" charset="0"/>
                                    </a:rPr>
                                  </m:ctrlPr>
                                </m:dPr>
                                <m:e>
                                  <m:sSub>
                                    <m:sSubPr>
                                      <m:ctrlPr>
                                        <a:rPr lang="en-US" sz="2400" i="1" smtClean="0">
                                          <a:latin typeface="Cambria Math" panose="02040503050406030204" pitchFamily="18" charset="0"/>
                                          <a:cs typeface="Arial" panose="020B0604020202020204" pitchFamily="34" charset="0"/>
                                        </a:rPr>
                                      </m:ctrlPr>
                                    </m:sSubPr>
                                    <m:e>
                                      <m:r>
                                        <a:rPr lang="en-US" sz="2400" b="0" i="1" smtClean="0">
                                          <a:latin typeface="Cambria Math" panose="02040503050406030204" pitchFamily="18" charset="0"/>
                                          <a:cs typeface="Arial" panose="020B0604020202020204" pitchFamily="34" charset="0"/>
                                        </a:rPr>
                                        <m:t>𝑆</m:t>
                                      </m:r>
                                    </m:e>
                                    <m:sub>
                                      <m:r>
                                        <a:rPr lang="en-US" sz="2400" i="1" smtClean="0">
                                          <a:latin typeface="Cambria Math" panose="02040503050406030204" pitchFamily="18" charset="0"/>
                                          <a:ea typeface="Cambria Math" panose="02040503050406030204" pitchFamily="18" charset="0"/>
                                          <a:cs typeface="Arial" panose="020B0604020202020204" pitchFamily="34" charset="0"/>
                                        </a:rPr>
                                        <m:t>𝜃</m:t>
                                      </m:r>
                                    </m:sub>
                                  </m:sSub>
                                  <m:d>
                                    <m:dPr>
                                      <m:ctrlPr>
                                        <a:rPr lang="en-US" sz="2400" b="0" i="1" smtClean="0">
                                          <a:latin typeface="Cambria Math" panose="02040503050406030204" pitchFamily="18" charset="0"/>
                                          <a:cs typeface="Arial" panose="020B0604020202020204" pitchFamily="34" charset="0"/>
                                        </a:rPr>
                                      </m:ctrlPr>
                                    </m:dPr>
                                    <m:e>
                                      <m:acc>
                                        <m:accPr>
                                          <m:chr m:val="̃"/>
                                          <m:ctrlPr>
                                            <a:rPr lang="en-US" sz="2400" b="0" i="1" smtClean="0">
                                              <a:latin typeface="Cambria Math" panose="02040503050406030204" pitchFamily="18" charset="0"/>
                                              <a:cs typeface="Arial" panose="020B0604020202020204" pitchFamily="34" charset="0"/>
                                            </a:rPr>
                                          </m:ctrlPr>
                                        </m:accPr>
                                        <m:e>
                                          <m:r>
                                            <a:rPr lang="en-US" sz="2400" b="0" i="1" smtClean="0">
                                              <a:latin typeface="Cambria Math" panose="02040503050406030204" pitchFamily="18" charset="0"/>
                                              <a:cs typeface="Arial" panose="020B0604020202020204" pitchFamily="34" charset="0"/>
                                            </a:rPr>
                                            <m:t>𝑥</m:t>
                                          </m:r>
                                        </m:e>
                                      </m:acc>
                                    </m:e>
                                  </m:d>
                                  <m:r>
                                    <a:rPr lang="en-US" sz="2400" b="0" i="1" smtClean="0">
                                      <a:latin typeface="Cambria Math" panose="02040503050406030204" pitchFamily="18" charset="0"/>
                                      <a:cs typeface="Arial" panose="020B0604020202020204" pitchFamily="34" charset="0"/>
                                    </a:rPr>
                                    <m:t>−</m:t>
                                  </m:r>
                                  <m:sSub>
                                    <m:sSubPr>
                                      <m:ctrlPr>
                                        <a:rPr lang="en-US" sz="2400" b="0" i="1" smtClean="0">
                                          <a:latin typeface="Cambria Math" panose="02040503050406030204" pitchFamily="18" charset="0"/>
                                          <a:cs typeface="Arial" panose="020B0604020202020204" pitchFamily="34" charset="0"/>
                                        </a:rPr>
                                      </m:ctrlPr>
                                    </m:sSubPr>
                                    <m:e>
                                      <m:r>
                                        <m:rPr>
                                          <m:sty m:val="p"/>
                                        </m:rPr>
                                        <a:rPr lang="en-US" sz="2400" b="0" i="1" smtClean="0">
                                          <a:latin typeface="Cambria Math" panose="02040503050406030204" pitchFamily="18" charset="0"/>
                                          <a:ea typeface="Cambria Math" panose="02040503050406030204" pitchFamily="18" charset="0"/>
                                          <a:cs typeface="Arial" panose="020B0604020202020204" pitchFamily="34" charset="0"/>
                                        </a:rPr>
                                        <m:t>∇</m:t>
                                      </m:r>
                                    </m:e>
                                    <m:sub>
                                      <m:acc>
                                        <m:accPr>
                                          <m:chr m:val="̃"/>
                                          <m:ctrlPr>
                                            <a:rPr lang="en-US" sz="2400" b="0" i="1" smtClean="0">
                                              <a:latin typeface="Cambria Math" panose="02040503050406030204" pitchFamily="18" charset="0"/>
                                              <a:cs typeface="Arial" panose="020B0604020202020204" pitchFamily="34" charset="0"/>
                                            </a:rPr>
                                          </m:ctrlPr>
                                        </m:accPr>
                                        <m:e>
                                          <m:r>
                                            <a:rPr lang="en-US" sz="2400" b="0" i="1" smtClean="0">
                                              <a:latin typeface="Cambria Math" panose="02040503050406030204" pitchFamily="18" charset="0"/>
                                              <a:cs typeface="Arial" panose="020B0604020202020204" pitchFamily="34" charset="0"/>
                                            </a:rPr>
                                            <m:t>𝑥</m:t>
                                          </m:r>
                                        </m:e>
                                      </m:acc>
                                    </m:sub>
                                  </m:sSub>
                                  <m:func>
                                    <m:funcPr>
                                      <m:ctrlPr>
                                        <a:rPr lang="en-US" sz="2400" b="0" i="1" smtClean="0">
                                          <a:latin typeface="Cambria Math" panose="02040503050406030204" pitchFamily="18" charset="0"/>
                                          <a:cs typeface="Arial" panose="020B0604020202020204" pitchFamily="34" charset="0"/>
                                        </a:rPr>
                                      </m:ctrlPr>
                                    </m:funcPr>
                                    <m:fName>
                                      <m:r>
                                        <m:rPr>
                                          <m:sty m:val="p"/>
                                        </m:rPr>
                                        <a:rPr lang="en-US" sz="2400" b="0" i="0" smtClean="0">
                                          <a:latin typeface="Cambria Math" panose="02040503050406030204" pitchFamily="18" charset="0"/>
                                          <a:cs typeface="Arial" panose="020B0604020202020204" pitchFamily="34" charset="0"/>
                                        </a:rPr>
                                        <m:t>log</m:t>
                                      </m:r>
                                    </m:fName>
                                    <m:e>
                                      <m:sSub>
                                        <m:sSubPr>
                                          <m:ctrlPr>
                                            <a:rPr lang="en-US" sz="2400" b="0" i="1" smtClean="0">
                                              <a:latin typeface="Cambria Math" panose="02040503050406030204" pitchFamily="18" charset="0"/>
                                              <a:cs typeface="Arial" panose="020B0604020202020204" pitchFamily="34" charset="0"/>
                                            </a:rPr>
                                          </m:ctrlPr>
                                        </m:sSubPr>
                                        <m:e>
                                          <m:r>
                                            <a:rPr lang="en-US" sz="2400" b="0" i="1" smtClean="0">
                                              <a:latin typeface="Cambria Math" panose="02040503050406030204" pitchFamily="18" charset="0"/>
                                              <a:cs typeface="Arial" panose="020B0604020202020204" pitchFamily="34" charset="0"/>
                                            </a:rPr>
                                            <m:t>𝑞</m:t>
                                          </m:r>
                                        </m:e>
                                        <m:sub>
                                          <m:r>
                                            <a:rPr lang="en-US" sz="2400" b="0" i="1" smtClean="0">
                                              <a:latin typeface="Cambria Math" panose="02040503050406030204" pitchFamily="18" charset="0"/>
                                              <a:ea typeface="Cambria Math" panose="02040503050406030204" pitchFamily="18" charset="0"/>
                                              <a:cs typeface="Arial" panose="020B0604020202020204" pitchFamily="34" charset="0"/>
                                            </a:rPr>
                                            <m:t>𝜎</m:t>
                                          </m:r>
                                        </m:sub>
                                      </m:sSub>
                                      <m:r>
                                        <a:rPr lang="en-US" sz="2400" b="0" i="1" smtClean="0">
                                          <a:latin typeface="Cambria Math" panose="02040503050406030204" pitchFamily="18" charset="0"/>
                                          <a:cs typeface="Arial" panose="020B0604020202020204" pitchFamily="34" charset="0"/>
                                        </a:rPr>
                                        <m:t>(</m:t>
                                      </m:r>
                                      <m:acc>
                                        <m:accPr>
                                          <m:chr m:val="̃"/>
                                          <m:ctrlPr>
                                            <a:rPr lang="en-US" sz="2400" b="0" i="1" smtClean="0">
                                              <a:latin typeface="Cambria Math" panose="02040503050406030204" pitchFamily="18" charset="0"/>
                                              <a:cs typeface="Arial" panose="020B0604020202020204" pitchFamily="34" charset="0"/>
                                            </a:rPr>
                                          </m:ctrlPr>
                                        </m:accPr>
                                        <m:e>
                                          <m:r>
                                            <a:rPr lang="en-US" sz="2400" b="0" i="1" smtClean="0">
                                              <a:latin typeface="Cambria Math" panose="02040503050406030204" pitchFamily="18" charset="0"/>
                                              <a:cs typeface="Arial" panose="020B0604020202020204" pitchFamily="34" charset="0"/>
                                            </a:rPr>
                                            <m:t>𝑥</m:t>
                                          </m:r>
                                        </m:e>
                                      </m:acc>
                                      <m:r>
                                        <a:rPr lang="en-US" sz="2400" b="0" i="1" smtClean="0">
                                          <a:latin typeface="Cambria Math" panose="02040503050406030204" pitchFamily="18" charset="0"/>
                                          <a:cs typeface="Arial" panose="020B0604020202020204" pitchFamily="34" charset="0"/>
                                        </a:rPr>
                                        <m:t>|</m:t>
                                      </m:r>
                                      <m:r>
                                        <a:rPr lang="en-US" sz="2400" b="0" i="1" smtClean="0">
                                          <a:latin typeface="Cambria Math" panose="02040503050406030204" pitchFamily="18" charset="0"/>
                                          <a:cs typeface="Arial" panose="020B0604020202020204" pitchFamily="34" charset="0"/>
                                        </a:rPr>
                                        <m:t>𝑥</m:t>
                                      </m:r>
                                      <m:r>
                                        <a:rPr lang="en-US" sz="2400" b="0" i="1" smtClean="0">
                                          <a:latin typeface="Cambria Math" panose="02040503050406030204" pitchFamily="18" charset="0"/>
                                          <a:cs typeface="Arial" panose="020B0604020202020204" pitchFamily="34" charset="0"/>
                                        </a:rPr>
                                        <m:t>)</m:t>
                                      </m:r>
                                    </m:e>
                                  </m:func>
                                </m:e>
                              </m:d>
                            </m:e>
                            <m:sub>
                              <m:r>
                                <a:rPr lang="en-US" sz="2400" b="0" i="1" smtClean="0">
                                  <a:latin typeface="Cambria Math" panose="02040503050406030204" pitchFamily="18" charset="0"/>
                                  <a:cs typeface="Arial" panose="020B0604020202020204" pitchFamily="34" charset="0"/>
                                </a:rPr>
                                <m:t>2</m:t>
                              </m:r>
                            </m:sub>
                            <m:sup>
                              <m:r>
                                <a:rPr lang="en-US" sz="2400" b="0" i="1" smtClean="0">
                                  <a:latin typeface="Cambria Math" panose="02040503050406030204" pitchFamily="18" charset="0"/>
                                  <a:cs typeface="Arial" panose="020B0604020202020204" pitchFamily="34" charset="0"/>
                                </a:rPr>
                                <m:t>2</m:t>
                              </m:r>
                            </m:sup>
                          </m:sSubSup>
                        </m:e>
                      </m:d>
                    </m:oMath>
                  </m:oMathPara>
                </a14:m>
                <a:endParaRPr lang="en-US" sz="2400" dirty="0">
                  <a:latin typeface="Arial" panose="020B0604020202020204" pitchFamily="34" charset="0"/>
                  <a:cs typeface="Arial" panose="020B0604020202020204" pitchFamily="34" charset="0"/>
                </a:endParaRPr>
              </a:p>
              <a:p>
                <a:r>
                  <a:rPr lang="en-US" sz="2400" dirty="0">
                    <a:latin typeface="Arial" panose="020B0604020202020204" pitchFamily="34" charset="0"/>
                    <a:cs typeface="Arial" panose="020B0604020202020204" pitchFamily="34" charset="0"/>
                  </a:rPr>
                  <a:t> </a:t>
                </a:r>
              </a:p>
            </p:txBody>
          </p:sp>
        </mc:Choice>
        <mc:Fallback xmlns="">
          <p:sp>
            <p:nvSpPr>
              <p:cNvPr id="10" name="TextBox 9">
                <a:extLst>
                  <a:ext uri="{FF2B5EF4-FFF2-40B4-BE49-F238E27FC236}">
                    <a16:creationId xmlns:a16="http://schemas.microsoft.com/office/drawing/2014/main" id="{7BDA0252-B1DB-EF5D-8F17-5D26278F6AFE}"/>
                  </a:ext>
                </a:extLst>
              </p:cNvPr>
              <p:cNvSpPr txBox="1">
                <a:spLocks noRot="1" noChangeAspect="1" noMove="1" noResize="1" noEditPoints="1" noAdjustHandles="1" noChangeArrowheads="1" noChangeShapeType="1" noTextEdit="1"/>
              </p:cNvSpPr>
              <p:nvPr/>
            </p:nvSpPr>
            <p:spPr>
              <a:xfrm>
                <a:off x="506896" y="4568764"/>
                <a:ext cx="7479196" cy="1534779"/>
              </a:xfrm>
              <a:prstGeom prst="rect">
                <a:avLst/>
              </a:prstGeom>
              <a:blipFill>
                <a:blip r:embed="rId4"/>
                <a:stretch>
                  <a:fillRect l="-1222" t="-27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E4F336DB-9B15-C149-F000-2D88996F87C1}"/>
                  </a:ext>
                </a:extLst>
              </p:cNvPr>
              <p:cNvSpPr txBox="1"/>
              <p:nvPr/>
            </p:nvSpPr>
            <p:spPr>
              <a:xfrm>
                <a:off x="506896" y="5939040"/>
                <a:ext cx="10446026" cy="461665"/>
              </a:xfrm>
              <a:prstGeom prst="rect">
                <a:avLst/>
              </a:prstGeom>
              <a:noFill/>
            </p:spPr>
            <p:txBody>
              <a:bodyPr wrap="square" rtlCol="0">
                <a:spAutoFit/>
              </a:bodyPr>
              <a:lstStyle/>
              <a:p>
                <a:r>
                  <a:rPr lang="en-US" sz="2400" dirty="0">
                    <a:latin typeface="Arial" panose="020B0604020202020204" pitchFamily="34" charset="0"/>
                    <a:cs typeface="Arial" panose="020B0604020202020204" pitchFamily="34" charset="0"/>
                  </a:rPr>
                  <a:t>Note that </a:t>
                </a:r>
                <a14:m>
                  <m:oMath xmlns:m="http://schemas.openxmlformats.org/officeDocument/2006/math">
                    <m:sSub>
                      <m:sSubPr>
                        <m:ctrlPr>
                          <a:rPr lang="en-US" sz="2400" i="1" smtClean="0">
                            <a:latin typeface="Cambria Math" panose="02040503050406030204" pitchFamily="18" charset="0"/>
                          </a:rPr>
                        </m:ctrlPr>
                      </m:sSubPr>
                      <m:e>
                        <m:r>
                          <m:rPr>
                            <m:sty m:val="p"/>
                          </m:rPr>
                          <a:rPr lang="en-US" sz="2400" i="1" smtClean="0">
                            <a:latin typeface="Cambria Math" panose="02040503050406030204" pitchFamily="18" charset="0"/>
                            <a:ea typeface="Cambria Math" panose="02040503050406030204" pitchFamily="18" charset="0"/>
                          </a:rPr>
                          <m:t>∇</m:t>
                        </m:r>
                      </m:e>
                      <m:sub>
                        <m:acc>
                          <m:accPr>
                            <m:chr m:val="̃"/>
                            <m:ctrlPr>
                              <a:rPr lang="en-US" sz="2400" i="1" smtClean="0">
                                <a:latin typeface="Cambria Math" panose="02040503050406030204" pitchFamily="18" charset="0"/>
                              </a:rPr>
                            </m:ctrlPr>
                          </m:accPr>
                          <m:e>
                            <m:r>
                              <a:rPr lang="en-US" sz="2400" b="0" i="1" smtClean="0">
                                <a:latin typeface="Cambria Math" panose="02040503050406030204" pitchFamily="18" charset="0"/>
                              </a:rPr>
                              <m:t>𝑥</m:t>
                            </m:r>
                          </m:e>
                        </m:acc>
                      </m:sub>
                    </m:sSub>
                    <m:func>
                      <m:funcPr>
                        <m:ctrlPr>
                          <a:rPr lang="en-US" sz="2400" i="1" smtClean="0">
                            <a:latin typeface="Cambria Math" panose="02040503050406030204" pitchFamily="18" charset="0"/>
                          </a:rPr>
                        </m:ctrlPr>
                      </m:funcPr>
                      <m:fName>
                        <m:r>
                          <m:rPr>
                            <m:sty m:val="p"/>
                          </m:rPr>
                          <a:rPr lang="en-US" sz="2400" i="0" smtClean="0">
                            <a:latin typeface="Cambria Math" panose="02040503050406030204" pitchFamily="18" charset="0"/>
                          </a:rPr>
                          <m:t>log</m:t>
                        </m:r>
                      </m:fName>
                      <m:e>
                        <m:r>
                          <a:rPr lang="en-US" sz="2400" b="0" i="1" smtClean="0">
                            <a:latin typeface="Cambria Math" panose="02040503050406030204" pitchFamily="18" charset="0"/>
                          </a:rPr>
                          <m:t>𝑞</m:t>
                        </m:r>
                        <m:d>
                          <m:dPr>
                            <m:ctrlPr>
                              <a:rPr lang="en-US" sz="2400" b="0" i="1" smtClean="0">
                                <a:latin typeface="Cambria Math" panose="02040503050406030204" pitchFamily="18" charset="0"/>
                              </a:rPr>
                            </m:ctrlPr>
                          </m:dPr>
                          <m:e>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𝑥</m:t>
                                </m:r>
                              </m:e>
                            </m:acc>
                          </m:e>
                        </m:d>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m:rPr>
                                <m:sty m:val="p"/>
                              </m:rPr>
                              <a:rPr lang="en-US" sz="2400" b="0" i="1" smtClean="0">
                                <a:latin typeface="Cambria Math" panose="02040503050406030204" pitchFamily="18" charset="0"/>
                                <a:ea typeface="Cambria Math" panose="02040503050406030204" pitchFamily="18" charset="0"/>
                              </a:rPr>
                              <m:t>∇</m:t>
                            </m:r>
                          </m:e>
                          <m:sub>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𝑥</m:t>
                                </m:r>
                              </m:e>
                            </m:acc>
                          </m:sub>
                        </m:sSub>
                        <m:d>
                          <m:dPr>
                            <m:begChr m:val="["/>
                            <m:endChr m:val="]"/>
                            <m:ctrlPr>
                              <a:rPr lang="en-US" sz="2400" b="0" i="1" smtClean="0">
                                <a:latin typeface="Cambria Math" panose="02040503050406030204" pitchFamily="18" charset="0"/>
                              </a:rPr>
                            </m:ctrlPr>
                          </m:dPr>
                          <m:e>
                            <m:func>
                              <m:funcPr>
                                <m:ctrlPr>
                                  <a:rPr lang="en-US" sz="2400" b="0" i="1" smtClean="0">
                                    <a:latin typeface="Cambria Math" panose="02040503050406030204" pitchFamily="18" charset="0"/>
                                  </a:rPr>
                                </m:ctrlPr>
                              </m:funcPr>
                              <m:fName>
                                <m:r>
                                  <m:rPr>
                                    <m:sty m:val="p"/>
                                  </m:rPr>
                                  <a:rPr lang="en-US" sz="2400" b="0" i="0" smtClean="0">
                                    <a:latin typeface="Cambria Math" panose="02040503050406030204" pitchFamily="18" charset="0"/>
                                  </a:rPr>
                                  <m:t>log</m:t>
                                </m:r>
                              </m:fName>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𝑞</m:t>
                                    </m:r>
                                  </m:e>
                                  <m:sub>
                                    <m:r>
                                      <a:rPr lang="en-US" sz="2400" b="0" i="1" smtClean="0">
                                        <a:latin typeface="Cambria Math" panose="02040503050406030204" pitchFamily="18" charset="0"/>
                                        <a:ea typeface="Cambria Math" panose="02040503050406030204" pitchFamily="18" charset="0"/>
                                      </a:rPr>
                                      <m:t>𝜎</m:t>
                                    </m:r>
                                  </m:sub>
                                </m:sSub>
                                <m:d>
                                  <m:dPr>
                                    <m:ctrlPr>
                                      <a:rPr lang="en-US" sz="2400" b="0" i="1" smtClean="0">
                                        <a:latin typeface="Cambria Math" panose="02040503050406030204" pitchFamily="18" charset="0"/>
                                      </a:rPr>
                                    </m:ctrlPr>
                                  </m:dPr>
                                  <m:e>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𝑥</m:t>
                                        </m:r>
                                      </m:e>
                                    </m:acc>
                                  </m:e>
                                  <m:e>
                                    <m:r>
                                      <a:rPr lang="en-US" sz="2400" b="0" i="1" smtClean="0">
                                        <a:latin typeface="Cambria Math" panose="02040503050406030204" pitchFamily="18" charset="0"/>
                                      </a:rPr>
                                      <m:t>𝑥</m:t>
                                    </m:r>
                                  </m:e>
                                </m:d>
                                <m:r>
                                  <a:rPr lang="en-US" sz="2400" b="0" i="1" smtClean="0">
                                    <a:latin typeface="Cambria Math" panose="02040503050406030204" pitchFamily="18" charset="0"/>
                                  </a:rPr>
                                  <m:t>+</m:t>
                                </m:r>
                                <m:func>
                                  <m:funcPr>
                                    <m:ctrlPr>
                                      <a:rPr lang="en-US" sz="2400" b="0" i="1" smtClean="0">
                                        <a:latin typeface="Cambria Math" panose="02040503050406030204" pitchFamily="18" charset="0"/>
                                      </a:rPr>
                                    </m:ctrlPr>
                                  </m:funcPr>
                                  <m:fName>
                                    <m:r>
                                      <m:rPr>
                                        <m:sty m:val="p"/>
                                      </m:rPr>
                                      <a:rPr lang="en-US" sz="2400" b="0" i="0" smtClean="0">
                                        <a:latin typeface="Cambria Math" panose="02040503050406030204" pitchFamily="18" charset="0"/>
                                      </a:rPr>
                                      <m:t>log</m:t>
                                    </m:r>
                                  </m:fName>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𝑃</m:t>
                                        </m:r>
                                      </m:e>
                                      <m:sub>
                                        <m:r>
                                          <a:rPr lang="en-US" sz="2400" b="0" i="1" smtClean="0">
                                            <a:latin typeface="Cambria Math" panose="02040503050406030204" pitchFamily="18" charset="0"/>
                                          </a:rPr>
                                          <m:t>𝑑𝑎𝑡𝑎</m:t>
                                        </m:r>
                                      </m:sub>
                                    </m:sSub>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𝑥</m:t>
                                        </m:r>
                                      </m:e>
                                    </m:d>
                                  </m:e>
                                </m:func>
                              </m:e>
                            </m:func>
                          </m:e>
                        </m:d>
                      </m:e>
                    </m:func>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m:rPr>
                            <m:sty m:val="p"/>
                          </m:rPr>
                          <a:rPr lang="en-US" sz="2400" b="0" i="1" smtClean="0">
                            <a:latin typeface="Cambria Math" panose="02040503050406030204" pitchFamily="18" charset="0"/>
                            <a:ea typeface="Cambria Math" panose="02040503050406030204" pitchFamily="18" charset="0"/>
                          </a:rPr>
                          <m:t>∇</m:t>
                        </m:r>
                      </m:e>
                      <m:sub>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𝑥</m:t>
                            </m:r>
                          </m:e>
                        </m:acc>
                      </m:sub>
                    </m:sSub>
                    <m:func>
                      <m:funcPr>
                        <m:ctrlPr>
                          <a:rPr lang="en-US" sz="2400" b="0" i="1" smtClean="0">
                            <a:latin typeface="Cambria Math" panose="02040503050406030204" pitchFamily="18" charset="0"/>
                          </a:rPr>
                        </m:ctrlPr>
                      </m:funcPr>
                      <m:fName>
                        <m:r>
                          <m:rPr>
                            <m:sty m:val="p"/>
                          </m:rPr>
                          <a:rPr lang="en-US" sz="2400" b="0" i="0" smtClean="0">
                            <a:latin typeface="Cambria Math" panose="02040503050406030204" pitchFamily="18" charset="0"/>
                          </a:rPr>
                          <m:t>log</m:t>
                        </m:r>
                      </m:fName>
                      <m:e>
                        <m:sSub>
                          <m:sSubPr>
                            <m:ctrlPr>
                              <a:rPr lang="en-US" sz="2400" i="1">
                                <a:latin typeface="Cambria Math" panose="02040503050406030204" pitchFamily="18" charset="0"/>
                                <a:cs typeface="Arial" panose="020B0604020202020204" pitchFamily="34" charset="0"/>
                              </a:rPr>
                            </m:ctrlPr>
                          </m:sSubPr>
                          <m:e>
                            <m:r>
                              <a:rPr lang="en-US" sz="2400" i="1">
                                <a:latin typeface="Cambria Math" panose="02040503050406030204" pitchFamily="18" charset="0"/>
                                <a:cs typeface="Arial" panose="020B0604020202020204" pitchFamily="34" charset="0"/>
                              </a:rPr>
                              <m:t>𝑞</m:t>
                            </m:r>
                          </m:e>
                          <m:sub>
                            <m:r>
                              <a:rPr lang="en-US" sz="2400" i="1">
                                <a:latin typeface="Cambria Math" panose="02040503050406030204" pitchFamily="18" charset="0"/>
                                <a:ea typeface="Cambria Math" panose="02040503050406030204" pitchFamily="18" charset="0"/>
                                <a:cs typeface="Arial" panose="020B0604020202020204" pitchFamily="34" charset="0"/>
                              </a:rPr>
                              <m:t>𝜎</m:t>
                            </m:r>
                          </m:sub>
                        </m:sSub>
                        <m:d>
                          <m:dPr>
                            <m:ctrlPr>
                              <a:rPr lang="en-US" sz="2400" i="1">
                                <a:latin typeface="Cambria Math" panose="02040503050406030204" pitchFamily="18" charset="0"/>
                                <a:cs typeface="Arial" panose="020B0604020202020204" pitchFamily="34" charset="0"/>
                              </a:rPr>
                            </m:ctrlPr>
                          </m:dPr>
                          <m:e>
                            <m:acc>
                              <m:accPr>
                                <m:chr m:val="̃"/>
                                <m:ctrlPr>
                                  <a:rPr lang="en-US" sz="2400" i="1">
                                    <a:latin typeface="Cambria Math" panose="02040503050406030204" pitchFamily="18" charset="0"/>
                                    <a:cs typeface="Arial" panose="020B0604020202020204" pitchFamily="34" charset="0"/>
                                  </a:rPr>
                                </m:ctrlPr>
                              </m:accPr>
                              <m:e>
                                <m:r>
                                  <a:rPr lang="en-US" sz="2400" i="1">
                                    <a:latin typeface="Cambria Math" panose="02040503050406030204" pitchFamily="18" charset="0"/>
                                    <a:cs typeface="Arial" panose="020B0604020202020204" pitchFamily="34" charset="0"/>
                                  </a:rPr>
                                  <m:t>𝑥</m:t>
                                </m:r>
                              </m:e>
                            </m:acc>
                          </m:e>
                          <m:e>
                            <m:r>
                              <a:rPr lang="en-US" sz="2400" i="1">
                                <a:latin typeface="Cambria Math" panose="02040503050406030204" pitchFamily="18" charset="0"/>
                                <a:cs typeface="Arial" panose="020B0604020202020204" pitchFamily="34" charset="0"/>
                              </a:rPr>
                              <m:t>𝑥</m:t>
                            </m:r>
                          </m:e>
                        </m:d>
                      </m:e>
                    </m:func>
                  </m:oMath>
                </a14:m>
                <a:endParaRPr lang="en-US" sz="2400" dirty="0">
                  <a:latin typeface="Arial" panose="020B0604020202020204" pitchFamily="34" charset="0"/>
                  <a:cs typeface="Arial" panose="020B0604020202020204" pitchFamily="34" charset="0"/>
                </a:endParaRPr>
              </a:p>
            </p:txBody>
          </p:sp>
        </mc:Choice>
        <mc:Fallback xmlns="">
          <p:sp>
            <p:nvSpPr>
              <p:cNvPr id="11" name="TextBox 10">
                <a:extLst>
                  <a:ext uri="{FF2B5EF4-FFF2-40B4-BE49-F238E27FC236}">
                    <a16:creationId xmlns:a16="http://schemas.microsoft.com/office/drawing/2014/main" id="{E4F336DB-9B15-C149-F000-2D88996F87C1}"/>
                  </a:ext>
                </a:extLst>
              </p:cNvPr>
              <p:cNvSpPr txBox="1">
                <a:spLocks noRot="1" noChangeAspect="1" noMove="1" noResize="1" noEditPoints="1" noAdjustHandles="1" noChangeArrowheads="1" noChangeShapeType="1" noTextEdit="1"/>
              </p:cNvSpPr>
              <p:nvPr/>
            </p:nvSpPr>
            <p:spPr>
              <a:xfrm>
                <a:off x="506896" y="5939040"/>
                <a:ext cx="10446026" cy="461665"/>
              </a:xfrm>
              <a:prstGeom prst="rect">
                <a:avLst/>
              </a:prstGeom>
              <a:blipFill>
                <a:blip r:embed="rId5"/>
                <a:stretch>
                  <a:fillRect l="-875" t="-9211" b="-30263"/>
                </a:stretch>
              </a:blipFill>
            </p:spPr>
            <p:txBody>
              <a:bodyPr/>
              <a:lstStyle/>
              <a:p>
                <a:r>
                  <a:rPr lang="en-US">
                    <a:noFill/>
                  </a:rPr>
                  <a:t> </a:t>
                </a:r>
              </a:p>
            </p:txBody>
          </p:sp>
        </mc:Fallback>
      </mc:AlternateContent>
    </p:spTree>
    <p:extLst>
      <p:ext uri="{BB962C8B-B14F-4D97-AF65-F5344CB8AC3E}">
        <p14:creationId xmlns:p14="http://schemas.microsoft.com/office/powerpoint/2010/main" val="12358055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F01722F-287B-9A3A-349E-C99416255E53}"/>
              </a:ext>
            </a:extLst>
          </p:cNvPr>
          <p:cNvSpPr txBox="1"/>
          <p:nvPr/>
        </p:nvSpPr>
        <p:spPr>
          <a:xfrm>
            <a:off x="531744" y="854765"/>
            <a:ext cx="6276561" cy="523220"/>
          </a:xfrm>
          <a:prstGeom prst="rect">
            <a:avLst/>
          </a:prstGeom>
          <a:noFill/>
        </p:spPr>
        <p:txBody>
          <a:bodyPr wrap="square" rtlCol="0">
            <a:spAutoFit/>
          </a:bodyPr>
          <a:lstStyle/>
          <a:p>
            <a:r>
              <a:rPr lang="en-US" sz="2800" b="1" dirty="0">
                <a:solidFill>
                  <a:srgbClr val="00B050"/>
                </a:solidFill>
                <a:latin typeface="Arial" panose="020B0604020202020204" pitchFamily="34" charset="0"/>
                <a:cs typeface="Arial" panose="020B0604020202020204" pitchFamily="34" charset="0"/>
              </a:rPr>
              <a:t>Step 4:</a:t>
            </a:r>
          </a:p>
        </p:txBody>
      </p:sp>
      <p:sp>
        <p:nvSpPr>
          <p:cNvPr id="3" name="TextBox 2">
            <a:extLst>
              <a:ext uri="{FF2B5EF4-FFF2-40B4-BE49-F238E27FC236}">
                <a16:creationId xmlns:a16="http://schemas.microsoft.com/office/drawing/2014/main" id="{4C01138E-5524-9BCA-5F6D-48A68D8B20D3}"/>
              </a:ext>
            </a:extLst>
          </p:cNvPr>
          <p:cNvSpPr txBox="1"/>
          <p:nvPr/>
        </p:nvSpPr>
        <p:spPr>
          <a:xfrm>
            <a:off x="531744" y="1600201"/>
            <a:ext cx="10411239" cy="461665"/>
          </a:xfrm>
          <a:prstGeom prst="rect">
            <a:avLst/>
          </a:prstGeom>
          <a:noFill/>
        </p:spPr>
        <p:txBody>
          <a:bodyPr wrap="square" rtlCol="0">
            <a:spAutoFit/>
          </a:bodyPr>
          <a:lstStyle/>
          <a:p>
            <a:r>
              <a:rPr lang="en-US" sz="2400" dirty="0">
                <a:latin typeface="Arial" panose="020B0604020202020204" pitchFamily="34" charset="0"/>
                <a:cs typeface="Arial" panose="020B0604020202020204" pitchFamily="34" charset="0"/>
              </a:rPr>
              <a:t>The optimal score network minimizes the above objective functions satisfies</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C5DB0AF-E365-C34A-FD95-1BBFF6301CE7}"/>
                  </a:ext>
                </a:extLst>
              </p:cNvPr>
              <p:cNvSpPr txBox="1"/>
              <p:nvPr/>
            </p:nvSpPr>
            <p:spPr>
              <a:xfrm>
                <a:off x="2375452" y="2445026"/>
                <a:ext cx="6351105"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𝑆</m:t>
                          </m:r>
                        </m:e>
                        <m:sub>
                          <m:sSup>
                            <m:sSupPr>
                              <m:ctrlPr>
                                <a:rPr lang="en-US" sz="2400" i="1" smtClean="0">
                                  <a:latin typeface="Cambria Math" panose="02040503050406030204" pitchFamily="18" charset="0"/>
                                </a:rPr>
                              </m:ctrlPr>
                            </m:sSupPr>
                            <m:e>
                              <m:r>
                                <a:rPr lang="en-US" sz="2400" i="1" smtClean="0">
                                  <a:latin typeface="Cambria Math" panose="02040503050406030204" pitchFamily="18" charset="0"/>
                                  <a:ea typeface="Cambria Math" panose="02040503050406030204" pitchFamily="18" charset="0"/>
                                </a:rPr>
                                <m:t>𝜃</m:t>
                              </m:r>
                            </m:e>
                            <m:sup>
                              <m:r>
                                <a:rPr lang="en-US" sz="2400" b="0" i="1" smtClean="0">
                                  <a:latin typeface="Cambria Math" panose="02040503050406030204" pitchFamily="18" charset="0"/>
                                </a:rPr>
                                <m:t>∗</m:t>
                              </m:r>
                            </m:sup>
                          </m:sSup>
                        </m:sub>
                      </m:sSub>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𝑥</m:t>
                          </m:r>
                        </m:e>
                      </m:d>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m:rPr>
                              <m:sty m:val="p"/>
                            </m:rPr>
                            <a:rPr lang="en-US" sz="2400" b="0" i="1" smtClean="0">
                              <a:latin typeface="Cambria Math" panose="02040503050406030204" pitchFamily="18" charset="0"/>
                              <a:ea typeface="Cambria Math" panose="02040503050406030204" pitchFamily="18" charset="0"/>
                            </a:rPr>
                            <m:t>∇</m:t>
                          </m:r>
                        </m:e>
                        <m:sub>
                          <m:r>
                            <a:rPr lang="en-US" sz="2400" b="0" i="1" smtClean="0">
                              <a:latin typeface="Cambria Math" panose="02040503050406030204" pitchFamily="18" charset="0"/>
                            </a:rPr>
                            <m:t>𝑥</m:t>
                          </m:r>
                        </m:sub>
                      </m:sSub>
                      <m:func>
                        <m:funcPr>
                          <m:ctrlPr>
                            <a:rPr lang="en-US" sz="2400" b="0" i="1" smtClean="0">
                              <a:latin typeface="Cambria Math" panose="02040503050406030204" pitchFamily="18" charset="0"/>
                            </a:rPr>
                          </m:ctrlPr>
                        </m:funcPr>
                        <m:fName>
                          <m:r>
                            <m:rPr>
                              <m:sty m:val="p"/>
                            </m:rPr>
                            <a:rPr lang="en-US" sz="2400" b="0" i="0" smtClean="0">
                              <a:latin typeface="Cambria Math" panose="02040503050406030204" pitchFamily="18" charset="0"/>
                            </a:rPr>
                            <m:t>log</m:t>
                          </m:r>
                        </m:fName>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𝑞</m:t>
                              </m:r>
                            </m:e>
                            <m:sub>
                              <m:r>
                                <a:rPr lang="en-US" sz="2400" b="0" i="1" smtClean="0">
                                  <a:latin typeface="Cambria Math" panose="02040503050406030204" pitchFamily="18" charset="0"/>
                                  <a:ea typeface="Cambria Math" panose="02040503050406030204" pitchFamily="18" charset="0"/>
                                </a:rPr>
                                <m:t>𝜎</m:t>
                              </m:r>
                            </m:sub>
                          </m:sSub>
                          <m:r>
                            <a:rPr lang="en-US" sz="2400" b="0" i="1" smtClean="0">
                              <a:latin typeface="Cambria Math" panose="02040503050406030204" pitchFamily="18" charset="0"/>
                            </a:rPr>
                            <m:t>(</m:t>
                          </m:r>
                          <m:r>
                            <a:rPr lang="en-US" sz="2400" b="0" i="1" smtClean="0">
                              <a:latin typeface="Cambria Math" panose="02040503050406030204" pitchFamily="18" charset="0"/>
                            </a:rPr>
                            <m:t>𝑥</m:t>
                          </m:r>
                          <m:r>
                            <a:rPr lang="en-US" sz="2400" b="0" i="1" smtClean="0">
                              <a:latin typeface="Cambria Math" panose="02040503050406030204" pitchFamily="18" charset="0"/>
                            </a:rPr>
                            <m:t>)≈</m:t>
                          </m:r>
                          <m:sSub>
                            <m:sSubPr>
                              <m:ctrlPr>
                                <a:rPr lang="en-US" sz="2400" b="0" i="1" smtClean="0">
                                  <a:latin typeface="Cambria Math" panose="02040503050406030204" pitchFamily="18" charset="0"/>
                                  <a:ea typeface="Cambria Math" panose="02040503050406030204" pitchFamily="18" charset="0"/>
                                </a:rPr>
                              </m:ctrlPr>
                            </m:sSubPr>
                            <m:e>
                              <m:r>
                                <m:rPr>
                                  <m:sty m:val="p"/>
                                </m:rPr>
                                <a:rPr lang="en-US" sz="2400" b="0" i="1" smtClean="0">
                                  <a:latin typeface="Cambria Math" panose="02040503050406030204" pitchFamily="18" charset="0"/>
                                  <a:ea typeface="Cambria Math" panose="02040503050406030204" pitchFamily="18" charset="0"/>
                                </a:rPr>
                                <m:t>∇</m:t>
                              </m:r>
                            </m:e>
                            <m:sub>
                              <m:r>
                                <a:rPr lang="en-US" sz="2400" b="0" i="1" smtClean="0">
                                  <a:latin typeface="Cambria Math" panose="02040503050406030204" pitchFamily="18" charset="0"/>
                                  <a:ea typeface="Cambria Math" panose="02040503050406030204" pitchFamily="18" charset="0"/>
                                </a:rPr>
                                <m:t>𝑥</m:t>
                              </m:r>
                            </m:sub>
                          </m:sSub>
                          <m:func>
                            <m:funcPr>
                              <m:ctrlPr>
                                <a:rPr lang="en-US" sz="2400" b="0" i="1" smtClean="0">
                                  <a:latin typeface="Cambria Math" panose="02040503050406030204" pitchFamily="18" charset="0"/>
                                  <a:ea typeface="Cambria Math" panose="02040503050406030204" pitchFamily="18" charset="0"/>
                                </a:rPr>
                              </m:ctrlPr>
                            </m:funcPr>
                            <m:fName>
                              <m:r>
                                <m:rPr>
                                  <m:sty m:val="p"/>
                                </m:rPr>
                                <a:rPr lang="en-US" sz="2400" b="0" i="0" smtClean="0">
                                  <a:latin typeface="Cambria Math" panose="02040503050406030204" pitchFamily="18" charset="0"/>
                                  <a:ea typeface="Cambria Math" panose="02040503050406030204" pitchFamily="18" charset="0"/>
                                </a:rPr>
                                <m:t>log</m:t>
                              </m:r>
                            </m:fName>
                            <m:e>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𝑃</m:t>
                                  </m:r>
                                </m:e>
                                <m:sub>
                                  <m:r>
                                    <a:rPr lang="en-US" sz="2400" b="0" i="1" smtClean="0">
                                      <a:latin typeface="Cambria Math" panose="02040503050406030204" pitchFamily="18" charset="0"/>
                                      <a:ea typeface="Cambria Math" panose="02040503050406030204" pitchFamily="18" charset="0"/>
                                    </a:rPr>
                                    <m:t>𝑑𝑎𝑡𝑎</m:t>
                                  </m:r>
                                </m:sub>
                              </m:sSub>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𝑥</m:t>
                              </m:r>
                              <m:r>
                                <a:rPr lang="en-US" sz="2400" b="0" i="1" smtClean="0">
                                  <a:latin typeface="Cambria Math" panose="02040503050406030204" pitchFamily="18" charset="0"/>
                                  <a:ea typeface="Cambria Math" panose="02040503050406030204" pitchFamily="18" charset="0"/>
                                </a:rPr>
                                <m:t>)</m:t>
                              </m:r>
                            </m:e>
                          </m:func>
                        </m:e>
                      </m:func>
                    </m:oMath>
                  </m:oMathPara>
                </a14:m>
                <a:endParaRPr lang="en-US" sz="2400" dirty="0"/>
              </a:p>
            </p:txBody>
          </p:sp>
        </mc:Choice>
        <mc:Fallback xmlns="">
          <p:sp>
            <p:nvSpPr>
              <p:cNvPr id="4" name="TextBox 3">
                <a:extLst>
                  <a:ext uri="{FF2B5EF4-FFF2-40B4-BE49-F238E27FC236}">
                    <a16:creationId xmlns:a16="http://schemas.microsoft.com/office/drawing/2014/main" id="{9C5DB0AF-E365-C34A-FD95-1BBFF6301CE7}"/>
                  </a:ext>
                </a:extLst>
              </p:cNvPr>
              <p:cNvSpPr txBox="1">
                <a:spLocks noRot="1" noChangeAspect="1" noMove="1" noResize="1" noEditPoints="1" noAdjustHandles="1" noChangeArrowheads="1" noChangeShapeType="1" noTextEdit="1"/>
              </p:cNvSpPr>
              <p:nvPr/>
            </p:nvSpPr>
            <p:spPr>
              <a:xfrm>
                <a:off x="2375452" y="2445026"/>
                <a:ext cx="6351105" cy="461665"/>
              </a:xfrm>
              <a:prstGeom prst="rect">
                <a:avLst/>
              </a:prstGeom>
              <a:blipFill>
                <a:blip r:embed="rId2"/>
                <a:stretch>
                  <a:fillRect b="-17105"/>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806F0B32-FC48-4DB6-09F3-CF7F4C6E2DFE}"/>
              </a:ext>
            </a:extLst>
          </p:cNvPr>
          <p:cNvSpPr txBox="1"/>
          <p:nvPr/>
        </p:nvSpPr>
        <p:spPr>
          <a:xfrm>
            <a:off x="824948" y="3145735"/>
            <a:ext cx="9278178" cy="461665"/>
          </a:xfrm>
          <a:prstGeom prst="rect">
            <a:avLst/>
          </a:prstGeom>
          <a:noFill/>
        </p:spPr>
        <p:txBody>
          <a:bodyPr wrap="square" rtlCol="0">
            <a:spAutoFit/>
          </a:bodyPr>
          <a:lstStyle/>
          <a:p>
            <a:r>
              <a:rPr lang="en-US" sz="2400" dirty="0"/>
              <a:t>when the noise is small such that </a:t>
            </a:r>
            <a:r>
              <a:rPr lang="en-US" dirty="0"/>
              <a:t> </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0E2B117-7C4B-077E-F65F-7CE69EE0E807}"/>
                  </a:ext>
                </a:extLst>
              </p:cNvPr>
              <p:cNvSpPr txBox="1"/>
              <p:nvPr/>
            </p:nvSpPr>
            <p:spPr>
              <a:xfrm>
                <a:off x="1069697" y="3719970"/>
                <a:ext cx="6095170"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𝑞</m:t>
                          </m:r>
                        </m:e>
                        <m:sub>
                          <m:r>
                            <a:rPr lang="en-US" sz="2400" b="0" i="1" smtClean="0">
                              <a:latin typeface="Cambria Math" panose="02040503050406030204" pitchFamily="18" charset="0"/>
                              <a:ea typeface="Cambria Math" panose="02040503050406030204" pitchFamily="18" charset="0"/>
                            </a:rPr>
                            <m:t>𝜎</m:t>
                          </m:r>
                        </m:sub>
                      </m:sSub>
                      <m:r>
                        <a:rPr lang="en-US" sz="2400" b="0" i="1" smtClean="0">
                          <a:latin typeface="Cambria Math" panose="02040503050406030204" pitchFamily="18" charset="0"/>
                        </a:rPr>
                        <m:t>(</m:t>
                      </m:r>
                      <m:r>
                        <a:rPr lang="en-US" sz="2400" b="0" i="1" smtClean="0">
                          <a:latin typeface="Cambria Math" panose="02040503050406030204" pitchFamily="18" charset="0"/>
                        </a:rPr>
                        <m:t>𝑥</m:t>
                      </m:r>
                      <m:r>
                        <a:rPr lang="en-US" sz="2400" b="0" i="0" smtClean="0">
                          <a:latin typeface="Cambria Math" panose="02040503050406030204" pitchFamily="18" charset="0"/>
                        </a:rPr>
                        <m:t>)</m:t>
                      </m:r>
                      <m:r>
                        <a:rPr lang="en-US" sz="2400" dirty="0">
                          <a:latin typeface="Cambria Math" panose="02040503050406030204" pitchFamily="18" charset="0"/>
                          <a:ea typeface="Cambria Math" panose="02040503050406030204" pitchFamily="18" charset="0"/>
                        </a:rPr>
                        <m:t>≈</m:t>
                      </m:r>
                      <m:sSub>
                        <m:sSubPr>
                          <m:ctrlPr>
                            <a:rPr lang="en-US" sz="2400" i="1" dirty="0" smtClean="0">
                              <a:latin typeface="Cambria Math" panose="02040503050406030204" pitchFamily="18" charset="0"/>
                              <a:ea typeface="Cambria Math" panose="02040503050406030204" pitchFamily="18" charset="0"/>
                            </a:rPr>
                          </m:ctrlPr>
                        </m:sSubPr>
                        <m:e>
                          <m:r>
                            <a:rPr lang="en-US" sz="2400" b="0" i="1" dirty="0" smtClean="0">
                              <a:latin typeface="Cambria Math" panose="02040503050406030204" pitchFamily="18" charset="0"/>
                              <a:ea typeface="Cambria Math" panose="02040503050406030204" pitchFamily="18" charset="0"/>
                            </a:rPr>
                            <m:t>𝑃</m:t>
                          </m:r>
                        </m:e>
                        <m:sub>
                          <m:r>
                            <a:rPr lang="en-US" sz="2400" b="0" i="1" dirty="0" smtClean="0">
                              <a:latin typeface="Cambria Math" panose="02040503050406030204" pitchFamily="18" charset="0"/>
                              <a:ea typeface="Cambria Math" panose="02040503050406030204" pitchFamily="18" charset="0"/>
                            </a:rPr>
                            <m:t>𝑑𝑎𝑡𝑎</m:t>
                          </m:r>
                        </m:sub>
                      </m:sSub>
                      <m:r>
                        <a:rPr lang="en-US" sz="2400" b="0" i="1" dirty="0" smtClean="0">
                          <a:latin typeface="Cambria Math" panose="02040503050406030204" pitchFamily="18" charset="0"/>
                          <a:ea typeface="Cambria Math" panose="02040503050406030204" pitchFamily="18" charset="0"/>
                        </a:rPr>
                        <m:t>(</m:t>
                      </m:r>
                      <m:r>
                        <a:rPr lang="en-US" sz="2400" b="0" i="1" dirty="0" smtClean="0">
                          <a:latin typeface="Cambria Math" panose="02040503050406030204" pitchFamily="18" charset="0"/>
                          <a:ea typeface="Cambria Math" panose="02040503050406030204" pitchFamily="18" charset="0"/>
                        </a:rPr>
                        <m:t>𝑥</m:t>
                      </m:r>
                      <m:r>
                        <a:rPr lang="en-US" sz="2400" b="0" i="1" dirty="0" smtClean="0">
                          <a:latin typeface="Cambria Math" panose="02040503050406030204" pitchFamily="18" charset="0"/>
                          <a:ea typeface="Cambria Math" panose="02040503050406030204" pitchFamily="18" charset="0"/>
                        </a:rPr>
                        <m:t>)</m:t>
                      </m:r>
                    </m:oMath>
                  </m:oMathPara>
                </a14:m>
                <a:endParaRPr lang="en-US" sz="2400" dirty="0">
                  <a:latin typeface="Arial" panose="020B0604020202020204" pitchFamily="34" charset="0"/>
                  <a:cs typeface="Arial" panose="020B0604020202020204" pitchFamily="34" charset="0"/>
                </a:endParaRPr>
              </a:p>
            </p:txBody>
          </p:sp>
        </mc:Choice>
        <mc:Fallback xmlns="">
          <p:sp>
            <p:nvSpPr>
              <p:cNvPr id="7" name="TextBox 6">
                <a:extLst>
                  <a:ext uri="{FF2B5EF4-FFF2-40B4-BE49-F238E27FC236}">
                    <a16:creationId xmlns:a16="http://schemas.microsoft.com/office/drawing/2014/main" id="{30E2B117-7C4B-077E-F65F-7CE69EE0E807}"/>
                  </a:ext>
                </a:extLst>
              </p:cNvPr>
              <p:cNvSpPr txBox="1">
                <a:spLocks noRot="1" noChangeAspect="1" noMove="1" noResize="1" noEditPoints="1" noAdjustHandles="1" noChangeArrowheads="1" noChangeShapeType="1" noTextEdit="1"/>
              </p:cNvSpPr>
              <p:nvPr/>
            </p:nvSpPr>
            <p:spPr>
              <a:xfrm>
                <a:off x="1069697" y="3719970"/>
                <a:ext cx="6095170" cy="461665"/>
              </a:xfrm>
              <a:prstGeom prst="rect">
                <a:avLst/>
              </a:prstGeom>
              <a:blipFill>
                <a:blip r:embed="rId3"/>
                <a:stretch>
                  <a:fillRect b="-19737"/>
                </a:stretch>
              </a:blipFill>
            </p:spPr>
            <p:txBody>
              <a:bodyPr/>
              <a:lstStyle/>
              <a:p>
                <a:r>
                  <a:rPr lang="en-US">
                    <a:noFill/>
                  </a:rPr>
                  <a:t> </a:t>
                </a:r>
              </a:p>
            </p:txBody>
          </p:sp>
        </mc:Fallback>
      </mc:AlternateContent>
    </p:spTree>
    <p:extLst>
      <p:ext uri="{BB962C8B-B14F-4D97-AF65-F5344CB8AC3E}">
        <p14:creationId xmlns:p14="http://schemas.microsoft.com/office/powerpoint/2010/main" val="41059226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940A0D8-E77D-774E-FB95-B27FDB1A213C}"/>
              </a:ext>
            </a:extLst>
          </p:cNvPr>
          <p:cNvPicPr>
            <a:picLocks noChangeAspect="1"/>
          </p:cNvPicPr>
          <p:nvPr/>
        </p:nvPicPr>
        <p:blipFill>
          <a:blip r:embed="rId2"/>
          <a:stretch>
            <a:fillRect/>
          </a:stretch>
        </p:blipFill>
        <p:spPr>
          <a:xfrm>
            <a:off x="1885545" y="415756"/>
            <a:ext cx="7924800" cy="3480172"/>
          </a:xfrm>
          <a:prstGeom prst="rect">
            <a:avLst/>
          </a:prstGeom>
        </p:spPr>
      </p:pic>
      <p:sp>
        <p:nvSpPr>
          <p:cNvPr id="4" name="TextBox 3">
            <a:extLst>
              <a:ext uri="{FF2B5EF4-FFF2-40B4-BE49-F238E27FC236}">
                <a16:creationId xmlns:a16="http://schemas.microsoft.com/office/drawing/2014/main" id="{ECA8196E-C307-B6CD-D02A-C1257E047296}"/>
              </a:ext>
            </a:extLst>
          </p:cNvPr>
          <p:cNvSpPr txBox="1"/>
          <p:nvPr/>
        </p:nvSpPr>
        <p:spPr>
          <a:xfrm>
            <a:off x="607979" y="3964659"/>
            <a:ext cx="11301919" cy="1938992"/>
          </a:xfrm>
          <a:prstGeom prst="rect">
            <a:avLst/>
          </a:prstGeom>
          <a:noFill/>
        </p:spPr>
        <p:txBody>
          <a:bodyPr wrap="square">
            <a:spAutoFit/>
          </a:bodyPr>
          <a:lstStyle/>
          <a:p>
            <a:r>
              <a:rPr lang="en-US" sz="2400" b="1" dirty="0">
                <a:solidFill>
                  <a:srgbClr val="00B050"/>
                </a:solidFill>
                <a:latin typeface="Arial" panose="020B0604020202020204" pitchFamily="34" charset="0"/>
                <a:cs typeface="Arial" panose="020B0604020202020204" pitchFamily="34" charset="0"/>
              </a:rPr>
              <a:t>Built upon this intuition, we propose to improve score-based generative modeling by</a:t>
            </a:r>
          </a:p>
          <a:p>
            <a:pPr marL="285750" indent="-285750">
              <a:buFont typeface="Arial" panose="020B0604020202020204" pitchFamily="34" charset="0"/>
              <a:buChar char="•"/>
            </a:pPr>
            <a:r>
              <a:rPr lang="en-US" sz="2400" b="1" dirty="0">
                <a:latin typeface="Arial" panose="020B0604020202020204" pitchFamily="34" charset="0"/>
                <a:cs typeface="Arial" panose="020B0604020202020204" pitchFamily="34" charset="0"/>
              </a:rPr>
              <a:t>1) perturbing the data using various levels of noise; and </a:t>
            </a:r>
          </a:p>
          <a:p>
            <a:pPr marL="285750" indent="-285750">
              <a:buFont typeface="Arial" panose="020B0604020202020204" pitchFamily="34" charset="0"/>
              <a:buChar char="•"/>
            </a:pPr>
            <a:r>
              <a:rPr lang="en-US" sz="2400" b="1" dirty="0">
                <a:latin typeface="Arial" panose="020B0604020202020204" pitchFamily="34" charset="0"/>
                <a:cs typeface="Arial" panose="020B0604020202020204" pitchFamily="34" charset="0"/>
              </a:rPr>
              <a:t>2) simultaneously estimating scores corresponding to all noise levels by training a single conditional score network</a:t>
            </a:r>
            <a:r>
              <a:rPr lang="en-US" dirty="0"/>
              <a:t>.</a:t>
            </a:r>
          </a:p>
        </p:txBody>
      </p:sp>
    </p:spTree>
    <p:extLst>
      <p:ext uri="{BB962C8B-B14F-4D97-AF65-F5344CB8AC3E}">
        <p14:creationId xmlns:p14="http://schemas.microsoft.com/office/powerpoint/2010/main" val="236367627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1058</Words>
  <Application>Microsoft Office PowerPoint</Application>
  <PresentationFormat>Widescreen</PresentationFormat>
  <Paragraphs>113</Paragraphs>
  <Slides>20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Arial</vt:lpstr>
      <vt:lpstr>Calibri</vt:lpstr>
      <vt:lpstr>Calibri Light</vt:lpstr>
      <vt:lpstr>Cambria Math</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Xiong, Momiao</dc:creator>
  <cp:lastModifiedBy>Xiong, Momiao</cp:lastModifiedBy>
  <cp:revision>1</cp:revision>
  <dcterms:created xsi:type="dcterms:W3CDTF">2022-11-20T03:58:26Z</dcterms:created>
  <dcterms:modified xsi:type="dcterms:W3CDTF">2022-11-20T03:59:10Z</dcterms:modified>
</cp:coreProperties>
</file>